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0" r:id="rId4"/>
    <p:sldId id="261" r:id="rId5"/>
    <p:sldId id="263" r:id="rId6"/>
    <p:sldId id="264" r:id="rId7"/>
    <p:sldId id="266" r:id="rId8"/>
    <p:sldId id="267" r:id="rId9"/>
    <p:sldId id="268" r:id="rId10"/>
    <p:sldId id="269" r:id="rId11"/>
    <p:sldId id="274" r:id="rId12"/>
    <p:sldId id="294" r:id="rId13"/>
    <p:sldId id="270" r:id="rId14"/>
    <p:sldId id="271" r:id="rId15"/>
    <p:sldId id="272" r:id="rId16"/>
    <p:sldId id="273" r:id="rId17"/>
    <p:sldId id="283" r:id="rId18"/>
    <p:sldId id="284" r:id="rId19"/>
    <p:sldId id="285" r:id="rId20"/>
    <p:sldId id="286" r:id="rId21"/>
    <p:sldId id="287" r:id="rId22"/>
    <p:sldId id="288" r:id="rId23"/>
    <p:sldId id="289" r:id="rId24"/>
    <p:sldId id="290" r:id="rId25"/>
    <p:sldId id="291" r:id="rId26"/>
    <p:sldId id="292" r:id="rId27"/>
    <p:sldId id="293" r:id="rId28"/>
    <p:sldId id="280" r:id="rId29"/>
    <p:sldId id="276" r:id="rId30"/>
    <p:sldId id="277" r:id="rId31"/>
    <p:sldId id="278" r:id="rId32"/>
    <p:sldId id="282" r:id="rId33"/>
    <p:sldId id="279"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AF8"/>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5749" autoAdjust="0"/>
  </p:normalViewPr>
  <p:slideViewPr>
    <p:cSldViewPr>
      <p:cViewPr>
        <p:scale>
          <a:sx n="96" d="100"/>
          <a:sy n="96" d="100"/>
        </p:scale>
        <p:origin x="-414"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5DC38-FF16-4098-BE27-90FADFEB2AC6}" type="datetimeFigureOut">
              <a:rPr lang="en-US" smtClean="0"/>
              <a:pPr/>
              <a:t>12/17/2020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03C2C5-2ACE-45BF-8CCF-3CF1B542791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970D9-82A0-4738-ADC1-1A1981655D9E}" type="datetimeFigureOut">
              <a:rPr lang="en-US" smtClean="0"/>
              <a:pPr/>
              <a:t>12/17/2020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9CDBD5-7780-48AE-870D-A8151E53673E}"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970D9-82A0-4738-ADC1-1A1981655D9E}" type="datetimeFigureOut">
              <a:rPr lang="en-US" smtClean="0"/>
              <a:pPr/>
              <a:t>12/17/2020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CDBD5-7780-48AE-870D-A8151E53673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G5MhsYzTJF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BGASS ENTERPRISES PVT.LTD.</a:t>
            </a:r>
            <a:endParaRPr lang="en-IN" dirty="0"/>
          </a:p>
        </p:txBody>
      </p:sp>
      <p:sp>
        <p:nvSpPr>
          <p:cNvPr id="3" name="Subtitle 2"/>
          <p:cNvSpPr>
            <a:spLocks noGrp="1"/>
          </p:cNvSpPr>
          <p:nvPr>
            <p:ph type="subTitle" idx="1"/>
          </p:nvPr>
        </p:nvSpPr>
        <p:spPr/>
        <p:txBody>
          <a:bodyPr/>
          <a:lstStyle/>
          <a:p>
            <a:r>
              <a:rPr lang="en-US" dirty="0" smtClean="0"/>
              <a:t>.</a:t>
            </a:r>
            <a:endParaRPr lang="en-IN" dirty="0"/>
          </a:p>
        </p:txBody>
      </p:sp>
      <p:sp>
        <p:nvSpPr>
          <p:cNvPr id="1026" name="AutoShape 2" descr="https://image.shutterstock.com/image-vector/commitment-hand-deal-business-partnership-260nw-12286334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https://image.shutterstock.com/image-vector/commitment-hand-deal-business-partnership-260nw-12286334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 name="Picture 2" descr="C:\Users\Amazng\Downloads\LOGO.jpg"/>
          <p:cNvPicPr>
            <a:picLocks noChangeAspect="1" noChangeArrowheads="1"/>
          </p:cNvPicPr>
          <p:nvPr/>
        </p:nvPicPr>
        <p:blipFill>
          <a:blip r:embed="rId2"/>
          <a:srcRect/>
          <a:stretch>
            <a:fillRect/>
          </a:stretch>
        </p:blipFill>
        <p:spPr bwMode="auto">
          <a:xfrm>
            <a:off x="3214678" y="3786190"/>
            <a:ext cx="2357454"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1428728" y="1214422"/>
            <a:ext cx="3286148" cy="714380"/>
          </a:xfrm>
          <a:prstGeom prst="cub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714480" y="1500174"/>
            <a:ext cx="3143272" cy="369332"/>
          </a:xfrm>
          <a:prstGeom prst="rect">
            <a:avLst/>
          </a:prstGeom>
          <a:noFill/>
        </p:spPr>
        <p:txBody>
          <a:bodyPr wrap="square" rtlCol="0">
            <a:spAutoFit/>
          </a:bodyPr>
          <a:lstStyle/>
          <a:p>
            <a:r>
              <a:rPr lang="en-US" b="1" dirty="0" smtClean="0">
                <a:latin typeface="Arial Rounded MT Bold" pitchFamily="34" charset="0"/>
              </a:rPr>
              <a:t>OUR</a:t>
            </a:r>
            <a:r>
              <a:rPr lang="en-US" dirty="0" smtClean="0">
                <a:latin typeface="Arial Rounded MT Bold" pitchFamily="34" charset="0"/>
              </a:rPr>
              <a:t> </a:t>
            </a:r>
            <a:r>
              <a:rPr lang="en-US" b="1" u="sng" dirty="0" smtClean="0">
                <a:latin typeface="Arial Rounded MT Bold" pitchFamily="34" charset="0"/>
              </a:rPr>
              <a:t>SOCIAL</a:t>
            </a:r>
            <a:r>
              <a:rPr lang="en-US" dirty="0" smtClean="0">
                <a:latin typeface="Arial Rounded MT Bold" pitchFamily="34" charset="0"/>
              </a:rPr>
              <a:t> </a:t>
            </a:r>
            <a:r>
              <a:rPr lang="en-US" u="sng" dirty="0" smtClean="0">
                <a:latin typeface="Arial Rounded MT Bold" pitchFamily="34" charset="0"/>
              </a:rPr>
              <a:t>LINK</a:t>
            </a:r>
            <a:endParaRPr lang="en-IN" u="sng" dirty="0">
              <a:latin typeface="Arial Rounded MT Bold" pitchFamily="34" charset="0"/>
            </a:endParaRPr>
          </a:p>
        </p:txBody>
      </p:sp>
      <p:sp>
        <p:nvSpPr>
          <p:cNvPr id="7" name="TextBox 6"/>
          <p:cNvSpPr txBox="1"/>
          <p:nvPr/>
        </p:nvSpPr>
        <p:spPr>
          <a:xfrm>
            <a:off x="3000364" y="2071678"/>
            <a:ext cx="4714908" cy="1200329"/>
          </a:xfrm>
          <a:prstGeom prst="rect">
            <a:avLst/>
          </a:prstGeom>
          <a:noFill/>
        </p:spPr>
        <p:txBody>
          <a:bodyPr wrap="square" rtlCol="0">
            <a:spAutoFit/>
          </a:bodyPr>
          <a:lstStyle/>
          <a:p>
            <a:endParaRPr lang="en-IN" dirty="0"/>
          </a:p>
          <a:p>
            <a:r>
              <a:rPr lang="en-IN" dirty="0">
                <a:hlinkClick r:id="rId2"/>
              </a:rPr>
              <a:t>https://www.youtube.com/watch?v=G5MhsYzTJFo</a:t>
            </a:r>
            <a:endParaRPr lang="en-IN" dirty="0"/>
          </a:p>
          <a:p>
            <a:endParaRPr lang="en-IN" dirty="0"/>
          </a:p>
        </p:txBody>
      </p:sp>
      <p:sp>
        <p:nvSpPr>
          <p:cNvPr id="5" name="TextBox 4"/>
          <p:cNvSpPr txBox="1"/>
          <p:nvPr/>
        </p:nvSpPr>
        <p:spPr>
          <a:xfrm>
            <a:off x="3000364" y="3286124"/>
            <a:ext cx="4214842" cy="369332"/>
          </a:xfrm>
          <a:prstGeom prst="rect">
            <a:avLst/>
          </a:prstGeom>
          <a:noFill/>
        </p:spPr>
        <p:txBody>
          <a:bodyPr wrap="square" rtlCol="0">
            <a:spAutoFit/>
          </a:bodyPr>
          <a:lstStyle/>
          <a:p>
            <a:r>
              <a:rPr lang="en-IN" dirty="0" smtClean="0"/>
              <a:t>http://www.bgasscompany.com/</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571472" y="642918"/>
            <a:ext cx="4572032" cy="785818"/>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SAMPLE OF COPY PASTE PROJECT</a:t>
            </a:r>
            <a:endParaRPr lang="en-IN" b="1" dirty="0">
              <a:solidFill>
                <a:schemeClr val="tx1"/>
              </a:solidFill>
              <a:latin typeface="Arial Rounded MT Bold" pitchFamily="34" charset="0"/>
            </a:endParaRPr>
          </a:p>
        </p:txBody>
      </p:sp>
      <p:pic>
        <p:nvPicPr>
          <p:cNvPr id="3074" name="Picture 2" descr="C:\Users\Amazng\Downloads\copy paste screenshot (1)(1).png"/>
          <p:cNvPicPr>
            <a:picLocks noChangeAspect="1" noChangeArrowheads="1"/>
          </p:cNvPicPr>
          <p:nvPr/>
        </p:nvPicPr>
        <p:blipFill>
          <a:blip r:embed="rId2"/>
          <a:srcRect/>
          <a:stretch>
            <a:fillRect/>
          </a:stretch>
        </p:blipFill>
        <p:spPr bwMode="auto">
          <a:xfrm>
            <a:off x="714348" y="1857364"/>
            <a:ext cx="7786742" cy="4500594"/>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571472" y="642918"/>
            <a:ext cx="4572032" cy="785818"/>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DEMO AGREEMENT OF </a:t>
            </a:r>
            <a:r>
              <a:rPr lang="en-US" b="1" dirty="0" smtClean="0">
                <a:solidFill>
                  <a:schemeClr val="tx1"/>
                </a:solidFill>
                <a:latin typeface="Arial Rounded MT Bold" pitchFamily="34" charset="0"/>
              </a:rPr>
              <a:t>COPY PASTE PROJECT</a:t>
            </a:r>
            <a:endParaRPr lang="en-IN" b="1" dirty="0">
              <a:solidFill>
                <a:schemeClr val="tx1"/>
              </a:solidFill>
              <a:latin typeface="Arial Rounded MT Bold"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28604"/>
            <a:ext cx="8572560" cy="646331"/>
          </a:xfrm>
          <a:prstGeom prst="rect">
            <a:avLst/>
          </a:prstGeom>
          <a:noFill/>
        </p:spPr>
        <p:txBody>
          <a:bodyPr wrap="square" rtlCol="0">
            <a:spAutoFit/>
          </a:bodyPr>
          <a:lstStyle/>
          <a:p>
            <a:r>
              <a:rPr lang="en-US" sz="3600" b="1" u="sng" dirty="0" smtClean="0">
                <a:latin typeface="Arial Rounded MT Bold" pitchFamily="34" charset="0"/>
              </a:rPr>
              <a:t>ONLINE COPY PASTE DESCRIPTION</a:t>
            </a:r>
            <a:endParaRPr lang="en-IN" sz="3600" b="1" u="sng" dirty="0">
              <a:latin typeface="Arial Rounded MT Bold" pitchFamily="34" charset="0"/>
            </a:endParaRPr>
          </a:p>
        </p:txBody>
      </p:sp>
      <p:graphicFrame>
        <p:nvGraphicFramePr>
          <p:cNvPr id="5" name="Table 4"/>
          <p:cNvGraphicFramePr>
            <a:graphicFrameLocks noGrp="1"/>
          </p:cNvGraphicFramePr>
          <p:nvPr/>
        </p:nvGraphicFramePr>
        <p:xfrm>
          <a:off x="1500166" y="1285860"/>
          <a:ext cx="6072230" cy="5358151"/>
        </p:xfrm>
        <a:graphic>
          <a:graphicData uri="http://schemas.openxmlformats.org/drawingml/2006/table">
            <a:tbl>
              <a:tblPr firstRow="1" bandRow="1">
                <a:tableStyleId>{5940675A-B579-460E-94D1-54222C63F5DA}</a:tableStyleId>
              </a:tblPr>
              <a:tblGrid>
                <a:gridCol w="3048000"/>
                <a:gridCol w="3024230"/>
              </a:tblGrid>
              <a:tr h="1335950">
                <a:tc>
                  <a:txBody>
                    <a:bodyPr/>
                    <a:lstStyle/>
                    <a:p>
                      <a:r>
                        <a:rPr lang="en-IN" sz="1800" b="1" kern="1200" baseline="0" dirty="0" smtClean="0">
                          <a:solidFill>
                            <a:schemeClr val="tx1"/>
                          </a:solidFill>
                          <a:latin typeface="+mn-lt"/>
                          <a:ea typeface="+mn-ea"/>
                          <a:cs typeface="+mn-cs"/>
                        </a:rPr>
                        <a:t>Nature of job 	 		 	</a:t>
                      </a:r>
                    </a:p>
                    <a:p>
                      <a:endParaRPr lang="en-IN" sz="1800" b="1" kern="1200" baseline="0" dirty="0" smtClean="0">
                        <a:solidFill>
                          <a:schemeClr val="tx1"/>
                        </a:solidFill>
                        <a:latin typeface="+mn-lt"/>
                        <a:ea typeface="+mn-ea"/>
                        <a:cs typeface="+mn-cs"/>
                      </a:endParaRPr>
                    </a:p>
                    <a:p>
                      <a:r>
                        <a:rPr lang="en-IN" sz="1800" b="1" kern="1200" baseline="0" dirty="0" smtClean="0">
                          <a:solidFill>
                            <a:schemeClr val="tx1"/>
                          </a:solidFill>
                          <a:latin typeface="+mn-lt"/>
                          <a:ea typeface="+mn-ea"/>
                          <a:cs typeface="+mn-cs"/>
                        </a:rPr>
                        <a:t>	</a:t>
                      </a:r>
                    </a:p>
                    <a:p>
                      <a:endParaRPr lang="en-IN" dirty="0"/>
                    </a:p>
                  </a:txBody>
                  <a:tcPr/>
                </a:tc>
                <a:tc>
                  <a:txBody>
                    <a:bodyPr/>
                    <a:lstStyle/>
                    <a:p>
                      <a:r>
                        <a:rPr lang="en-IN" sz="1800" b="1" kern="1200" baseline="0" dirty="0" smtClean="0">
                          <a:solidFill>
                            <a:schemeClr val="tx1"/>
                          </a:solidFill>
                          <a:latin typeface="+mn-lt"/>
                          <a:ea typeface="+mn-ea"/>
                          <a:cs typeface="+mn-cs"/>
                        </a:rPr>
                        <a:t>Copy Paste Description for portal</a:t>
                      </a:r>
                      <a:endParaRPr lang="en-IN" dirty="0"/>
                    </a:p>
                  </a:txBody>
                  <a:tcPr/>
                </a:tc>
              </a:tr>
              <a:tr h="420391">
                <a:tc>
                  <a:txBody>
                    <a:bodyPr/>
                    <a:lstStyle/>
                    <a:p>
                      <a:r>
                        <a:rPr lang="en-IN" sz="1800" b="1" kern="1200" baseline="0" dirty="0" smtClean="0">
                          <a:solidFill>
                            <a:schemeClr val="tx1"/>
                          </a:solidFill>
                          <a:latin typeface="+mn-lt"/>
                          <a:ea typeface="+mn-ea"/>
                          <a:cs typeface="+mn-cs"/>
                        </a:rPr>
                        <a:t>Work type</a:t>
                      </a:r>
                      <a:endParaRPr lang="en-IN" dirty="0"/>
                    </a:p>
                  </a:txBody>
                  <a:tcPr/>
                </a:tc>
                <a:tc>
                  <a:txBody>
                    <a:bodyPr/>
                    <a:lstStyle/>
                    <a:p>
                      <a:r>
                        <a:rPr lang="en-IN" sz="1800" b="1" kern="1200" baseline="0" dirty="0" smtClean="0">
                          <a:solidFill>
                            <a:schemeClr val="tx1"/>
                          </a:solidFill>
                          <a:latin typeface="+mn-lt"/>
                          <a:ea typeface="+mn-ea"/>
                          <a:cs typeface="+mn-cs"/>
                        </a:rPr>
                        <a:t>Copy - Paste 	</a:t>
                      </a:r>
                      <a:endParaRPr lang="en-IN" dirty="0"/>
                    </a:p>
                  </a:txBody>
                  <a:tcPr/>
                </a:tc>
              </a:tr>
              <a:tr h="584478">
                <a:tc>
                  <a:txBody>
                    <a:bodyPr/>
                    <a:lstStyle/>
                    <a:p>
                      <a:r>
                        <a:rPr lang="en-IN" sz="1800" b="1" kern="1200" baseline="0" dirty="0" smtClean="0">
                          <a:solidFill>
                            <a:schemeClr val="tx1"/>
                          </a:solidFill>
                          <a:latin typeface="+mn-lt"/>
                          <a:ea typeface="+mn-ea"/>
                          <a:cs typeface="+mn-cs"/>
                        </a:rPr>
                        <a:t>Software 	</a:t>
                      </a:r>
                      <a:endParaRPr lang="en-IN" dirty="0"/>
                    </a:p>
                  </a:txBody>
                  <a:tcPr/>
                </a:tc>
                <a:tc>
                  <a:txBody>
                    <a:bodyPr/>
                    <a:lstStyle/>
                    <a:p>
                      <a:r>
                        <a:rPr lang="en-IN" sz="1800" b="1" kern="1200" baseline="0" dirty="0" smtClean="0">
                          <a:solidFill>
                            <a:schemeClr val="tx1"/>
                          </a:solidFill>
                          <a:latin typeface="+mn-lt"/>
                          <a:ea typeface="+mn-ea"/>
                          <a:cs typeface="+mn-cs"/>
                        </a:rPr>
                        <a:t>User ID provided by company 	</a:t>
                      </a:r>
                      <a:endParaRPr lang="en-IN" dirty="0"/>
                    </a:p>
                  </a:txBody>
                  <a:tcPr/>
                </a:tc>
              </a:tr>
              <a:tr h="584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Eligibility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Individual or Company 	</a:t>
                      </a:r>
                    </a:p>
                    <a:p>
                      <a:endParaRPr lang="en-IN" dirty="0"/>
                    </a:p>
                  </a:txBody>
                  <a:tcPr/>
                </a:tc>
              </a:tr>
              <a:tr h="584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Duration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8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11 months contract period 	</a:t>
                      </a:r>
                    </a:p>
                    <a:p>
                      <a:endParaRPr lang="en-IN" dirty="0"/>
                    </a:p>
                  </a:txBody>
                  <a:tcPr/>
                </a:tc>
              </a:tr>
              <a:tr h="834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Work Flow 	</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No fixed target/ Data provided by company 	</a:t>
                      </a:r>
                    </a:p>
                    <a:p>
                      <a:endParaRPr lang="en-IN" dirty="0"/>
                    </a:p>
                  </a:txBody>
                  <a:tcPr/>
                </a:tc>
              </a:tr>
              <a:tr h="584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Minimum no. of seat</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Five seat 	</a:t>
                      </a:r>
                    </a:p>
                    <a:p>
                      <a:endParaRPr lang="en-IN"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928673"/>
          <a:ext cx="6096000" cy="5223207"/>
        </p:xfrm>
        <a:graphic>
          <a:graphicData uri="http://schemas.openxmlformats.org/drawingml/2006/table">
            <a:tbl>
              <a:tblPr firstRow="1" bandRow="1">
                <a:tableStyleId>{5940675A-B579-460E-94D1-54222C63F5DA}</a:tableStyleId>
              </a:tblPr>
              <a:tblGrid>
                <a:gridCol w="3048000"/>
                <a:gridCol w="3048000"/>
              </a:tblGrid>
              <a:tr h="703124">
                <a:tc>
                  <a:txBody>
                    <a:bodyPr/>
                    <a:lstStyle/>
                    <a:p>
                      <a:r>
                        <a:rPr lang="en-IN" sz="1800" b="1" kern="1200" baseline="0" dirty="0" smtClean="0">
                          <a:solidFill>
                            <a:schemeClr val="tx1"/>
                          </a:solidFill>
                          <a:latin typeface="+mn-lt"/>
                          <a:ea typeface="+mn-ea"/>
                          <a:cs typeface="+mn-cs"/>
                        </a:rPr>
                        <a:t>Rate per Form</a:t>
                      </a:r>
                    </a:p>
                  </a:txBody>
                  <a:tcPr/>
                </a:tc>
                <a:tc>
                  <a:txBody>
                    <a:bodyPr/>
                    <a:lstStyle/>
                    <a:p>
                      <a:r>
                        <a:rPr lang="en-IN" sz="1800" b="1" kern="1200" baseline="0" dirty="0" smtClean="0">
                          <a:solidFill>
                            <a:schemeClr val="tx1"/>
                          </a:solidFill>
                          <a:latin typeface="+mn-lt"/>
                          <a:ea typeface="+mn-ea"/>
                          <a:cs typeface="+mn-cs"/>
                        </a:rPr>
                        <a:t>12.00 INR. per form 	</a:t>
                      </a:r>
                    </a:p>
                    <a:p>
                      <a:endParaRPr lang="en-IN" dirty="0"/>
                    </a:p>
                  </a:txBody>
                  <a:tcPr/>
                </a:tc>
              </a:tr>
              <a:tr h="70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No of Fields	</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18 Fields 	</a:t>
                      </a:r>
                    </a:p>
                    <a:p>
                      <a:endParaRPr lang="en-IN" dirty="0"/>
                    </a:p>
                  </a:txBody>
                  <a:tcPr/>
                </a:tc>
              </a:tr>
              <a:tr h="70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Data Transfer</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Monthly basis 	</a:t>
                      </a:r>
                    </a:p>
                    <a:p>
                      <a:endParaRPr lang="en-IN" dirty="0"/>
                    </a:p>
                  </a:txBody>
                  <a:tcPr/>
                </a:tc>
              </a:tr>
              <a:tr h="70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Billing Cycle</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15 Working days 	</a:t>
                      </a:r>
                    </a:p>
                    <a:p>
                      <a:endParaRPr lang="en-IN" dirty="0"/>
                    </a:p>
                  </a:txBody>
                  <a:tcPr/>
                </a:tc>
              </a:tr>
              <a:tr h="1004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Signup</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Online with Indian End-Client 	</a:t>
                      </a:r>
                    </a:p>
                    <a:p>
                      <a:endParaRPr lang="en-IN" dirty="0"/>
                    </a:p>
                  </a:txBody>
                  <a:tcPr/>
                </a:tc>
              </a:tr>
              <a:tr h="70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Training</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Provided 	</a:t>
                      </a:r>
                    </a:p>
                    <a:p>
                      <a:endParaRPr lang="en-IN" dirty="0"/>
                    </a:p>
                  </a:txBody>
                  <a:tcPr/>
                </a:tc>
              </a:tr>
              <a:tr h="70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Upfront Charges 	</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INR 40,000/-(1 time charge) 	</a:t>
                      </a:r>
                    </a:p>
                    <a:p>
                      <a:endParaRPr lang="en-IN"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57158" y="214290"/>
            <a:ext cx="3571900" cy="1000132"/>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Rounded MT Bold" pitchFamily="34" charset="0"/>
              </a:rPr>
              <a:t>PAYMENT SECURITY</a:t>
            </a:r>
            <a:endParaRPr lang="en-IN" sz="2000" b="1" dirty="0">
              <a:solidFill>
                <a:schemeClr val="tx1"/>
              </a:solidFill>
              <a:latin typeface="Arial Rounded MT Bold" pitchFamily="34" charset="0"/>
            </a:endParaRPr>
          </a:p>
        </p:txBody>
      </p:sp>
      <p:sp>
        <p:nvSpPr>
          <p:cNvPr id="3" name="TextBox 2"/>
          <p:cNvSpPr txBox="1"/>
          <p:nvPr/>
        </p:nvSpPr>
        <p:spPr>
          <a:xfrm>
            <a:off x="2857488" y="1357298"/>
            <a:ext cx="3929090" cy="1631216"/>
          </a:xfrm>
          <a:prstGeom prst="rect">
            <a:avLst/>
          </a:prstGeom>
          <a:noFill/>
        </p:spPr>
        <p:txBody>
          <a:bodyPr wrap="square" rtlCol="0">
            <a:spAutoFit/>
          </a:bodyPr>
          <a:lstStyle/>
          <a:p>
            <a:pPr>
              <a:buFontTx/>
              <a:buChar char="-"/>
            </a:pPr>
            <a:r>
              <a:rPr lang="en-US" sz="2000" dirty="0" smtClean="0">
                <a:latin typeface="Arial Rounded MT Bold" pitchFamily="34" charset="0"/>
              </a:rPr>
              <a:t>POST DATED CHEQUE </a:t>
            </a:r>
          </a:p>
          <a:p>
            <a:pPr>
              <a:buFontTx/>
              <a:buChar char="-"/>
            </a:pPr>
            <a:r>
              <a:rPr lang="en-US" sz="2000" dirty="0" smtClean="0">
                <a:latin typeface="Arial Rounded MT Bold" pitchFamily="34" charset="0"/>
              </a:rPr>
              <a:t>11 MONTH LEGAL</a:t>
            </a:r>
          </a:p>
          <a:p>
            <a:r>
              <a:rPr lang="en-US" sz="2000" dirty="0" smtClean="0">
                <a:latin typeface="Arial Rounded MT Bold" pitchFamily="34" charset="0"/>
              </a:rPr>
              <a:t>  AGREEMENT</a:t>
            </a:r>
          </a:p>
          <a:p>
            <a:r>
              <a:rPr lang="en-US" sz="2000" dirty="0" smtClean="0">
                <a:latin typeface="Arial Rounded MT Bold" pitchFamily="34" charset="0"/>
              </a:rPr>
              <a:t>- BANK GUARANTEE/LETTER OF CREDIT</a:t>
            </a:r>
            <a:endParaRPr lang="en-IN" sz="2000" dirty="0">
              <a:latin typeface="Arial Rounded MT Bold" pitchFamily="34" charset="0"/>
            </a:endParaRPr>
          </a:p>
        </p:txBody>
      </p:sp>
      <p:sp>
        <p:nvSpPr>
          <p:cNvPr id="4" name="Cube 3"/>
          <p:cNvSpPr/>
          <p:nvPr/>
        </p:nvSpPr>
        <p:spPr>
          <a:xfrm>
            <a:off x="500034" y="3214686"/>
            <a:ext cx="2357454" cy="785818"/>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Rounded MT Bold" pitchFamily="34" charset="0"/>
              </a:rPr>
              <a:t>SERVICES</a:t>
            </a:r>
            <a:endParaRPr lang="en-IN" sz="2000" b="1" dirty="0">
              <a:solidFill>
                <a:schemeClr val="tx1"/>
              </a:solidFill>
              <a:latin typeface="Arial Rounded MT Bold" pitchFamily="34" charset="0"/>
            </a:endParaRPr>
          </a:p>
        </p:txBody>
      </p:sp>
      <p:sp>
        <p:nvSpPr>
          <p:cNvPr id="7" name="TextBox 6"/>
          <p:cNvSpPr txBox="1"/>
          <p:nvPr/>
        </p:nvSpPr>
        <p:spPr>
          <a:xfrm>
            <a:off x="2928926" y="3714752"/>
            <a:ext cx="3429024" cy="2677656"/>
          </a:xfrm>
          <a:prstGeom prst="rect">
            <a:avLst/>
          </a:prstGeom>
          <a:noFill/>
        </p:spPr>
        <p:txBody>
          <a:bodyPr wrap="square" rtlCol="0">
            <a:spAutoFit/>
          </a:bodyPr>
          <a:lstStyle/>
          <a:p>
            <a:endParaRPr lang="en-IN" dirty="0" smtClean="0"/>
          </a:p>
          <a:p>
            <a:r>
              <a:rPr lang="en-IN" sz="2000" dirty="0" smtClean="0">
                <a:latin typeface="Arial Rounded MT Bold" pitchFamily="34" charset="0"/>
              </a:rPr>
              <a:t>-</a:t>
            </a:r>
            <a:r>
              <a:rPr lang="en-IN" sz="2200" dirty="0" smtClean="0">
                <a:latin typeface="Arial Rounded MT Bold" pitchFamily="34" charset="0"/>
              </a:rPr>
              <a:t>Extra software’s for data tracking  </a:t>
            </a:r>
          </a:p>
          <a:p>
            <a:r>
              <a:rPr lang="en-IN" sz="2200" dirty="0" smtClean="0">
                <a:latin typeface="Arial Rounded MT Bold" pitchFamily="34" charset="0"/>
              </a:rPr>
              <a:t>-Technical Support </a:t>
            </a:r>
          </a:p>
          <a:p>
            <a:r>
              <a:rPr lang="en-IN" sz="2200" dirty="0" smtClean="0">
                <a:latin typeface="Arial Rounded MT Bold" pitchFamily="34" charset="0"/>
              </a:rPr>
              <a:t>-Provide Hiring records </a:t>
            </a:r>
          </a:p>
          <a:p>
            <a:r>
              <a:rPr lang="en-IN" sz="2200" dirty="0" smtClean="0">
                <a:latin typeface="Arial Rounded MT Bold" pitchFamily="34" charset="0"/>
              </a:rPr>
              <a:t>-Online training </a:t>
            </a:r>
          </a:p>
          <a:p>
            <a:r>
              <a:rPr lang="en-IN" sz="2200" dirty="0" smtClean="0">
                <a:latin typeface="Arial Rounded MT Bold" pitchFamily="34" charset="0"/>
              </a:rPr>
              <a:t>-Complete support also </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00166" y="1285860"/>
            <a:ext cx="6643734" cy="5186399"/>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be 2"/>
          <p:cNvSpPr/>
          <p:nvPr/>
        </p:nvSpPr>
        <p:spPr>
          <a:xfrm>
            <a:off x="428596" y="214290"/>
            <a:ext cx="4643470" cy="857256"/>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SAMPLE OF COPY PASTE DESCRIPTION</a:t>
            </a:r>
            <a:endParaRPr lang="en-IN" b="1"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1834987" y="877737"/>
            <a:ext cx="4786347" cy="1216152"/>
          </a:xfrm>
          <a:prstGeom prst="cub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OFFLINE DATA ENTRY PROJECT</a:t>
            </a:r>
            <a:endParaRPr lang="en-IN" b="1" dirty="0">
              <a:solidFill>
                <a:schemeClr val="tx1"/>
              </a:solidFill>
              <a:latin typeface="Arial Rounded MT Bold" pitchFamily="34" charset="0"/>
            </a:endParaRPr>
          </a:p>
        </p:txBody>
      </p:sp>
      <p:sp>
        <p:nvSpPr>
          <p:cNvPr id="3" name="Cube 2"/>
          <p:cNvSpPr/>
          <p:nvPr/>
        </p:nvSpPr>
        <p:spPr>
          <a:xfrm>
            <a:off x="500034" y="2928934"/>
            <a:ext cx="928694" cy="817341"/>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A</a:t>
            </a:r>
            <a:endParaRPr lang="en-IN" b="1" dirty="0">
              <a:solidFill>
                <a:schemeClr val="tx1"/>
              </a:solidFill>
              <a:latin typeface="Arial Rounded MT Bold" pitchFamily="34" charset="0"/>
            </a:endParaRPr>
          </a:p>
        </p:txBody>
      </p:sp>
      <p:sp>
        <p:nvSpPr>
          <p:cNvPr id="4" name="Cube 3"/>
          <p:cNvSpPr/>
          <p:nvPr/>
        </p:nvSpPr>
        <p:spPr>
          <a:xfrm>
            <a:off x="500034" y="4143380"/>
            <a:ext cx="928693" cy="817341"/>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B</a:t>
            </a:r>
            <a:endParaRPr lang="en-IN" b="1" dirty="0">
              <a:solidFill>
                <a:schemeClr val="tx1"/>
              </a:solidFill>
              <a:latin typeface="Arial Rounded MT Bold" pitchFamily="34" charset="0"/>
            </a:endParaRPr>
          </a:p>
        </p:txBody>
      </p:sp>
      <p:sp>
        <p:nvSpPr>
          <p:cNvPr id="5" name="Cube 4"/>
          <p:cNvSpPr/>
          <p:nvPr/>
        </p:nvSpPr>
        <p:spPr>
          <a:xfrm>
            <a:off x="500034" y="5429264"/>
            <a:ext cx="928694" cy="785818"/>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C</a:t>
            </a:r>
            <a:endParaRPr lang="en-IN" b="1" dirty="0">
              <a:solidFill>
                <a:schemeClr val="tx1"/>
              </a:solidFill>
              <a:latin typeface="Arial Rounded MT Bold" pitchFamily="34" charset="0"/>
            </a:endParaRPr>
          </a:p>
        </p:txBody>
      </p:sp>
      <p:sp>
        <p:nvSpPr>
          <p:cNvPr id="6" name="TextBox 5"/>
          <p:cNvSpPr txBox="1"/>
          <p:nvPr/>
        </p:nvSpPr>
        <p:spPr>
          <a:xfrm>
            <a:off x="2143108" y="3071810"/>
            <a:ext cx="4071966" cy="461665"/>
          </a:xfrm>
          <a:prstGeom prst="rect">
            <a:avLst/>
          </a:prstGeom>
          <a:noFill/>
        </p:spPr>
        <p:txBody>
          <a:bodyPr wrap="square" rtlCol="0">
            <a:spAutoFit/>
          </a:bodyPr>
          <a:lstStyle/>
          <a:p>
            <a:r>
              <a:rPr lang="en-US" sz="2400" b="1" dirty="0" smtClean="0">
                <a:latin typeface="Arial Rounded MT Bold" pitchFamily="34" charset="0"/>
              </a:rPr>
              <a:t>MEDICAL INSURANCE</a:t>
            </a:r>
            <a:endParaRPr lang="en-IN" sz="2400" b="1" dirty="0">
              <a:latin typeface="Arial Rounded MT Bold" pitchFamily="34" charset="0"/>
            </a:endParaRPr>
          </a:p>
        </p:txBody>
      </p:sp>
      <p:sp>
        <p:nvSpPr>
          <p:cNvPr id="7" name="TextBox 6"/>
          <p:cNvSpPr txBox="1"/>
          <p:nvPr/>
        </p:nvSpPr>
        <p:spPr>
          <a:xfrm>
            <a:off x="2220139" y="4296195"/>
            <a:ext cx="2071702" cy="461665"/>
          </a:xfrm>
          <a:prstGeom prst="rect">
            <a:avLst/>
          </a:prstGeom>
          <a:noFill/>
        </p:spPr>
        <p:txBody>
          <a:bodyPr wrap="square" rtlCol="0">
            <a:spAutoFit/>
          </a:bodyPr>
          <a:lstStyle/>
          <a:p>
            <a:r>
              <a:rPr lang="en-US" sz="2400" b="1" dirty="0" smtClean="0">
                <a:latin typeface="Arial Rounded MT Bold" pitchFamily="34" charset="0"/>
              </a:rPr>
              <a:t>MORTGAGE</a:t>
            </a:r>
            <a:endParaRPr lang="en-IN" sz="2400" b="1" dirty="0">
              <a:latin typeface="Arial Rounded MT Bold" pitchFamily="34" charset="0"/>
            </a:endParaRPr>
          </a:p>
        </p:txBody>
      </p:sp>
      <p:sp>
        <p:nvSpPr>
          <p:cNvPr id="8" name="TextBox 7"/>
          <p:cNvSpPr txBox="1"/>
          <p:nvPr/>
        </p:nvSpPr>
        <p:spPr>
          <a:xfrm>
            <a:off x="2143108" y="5572140"/>
            <a:ext cx="4857784" cy="461665"/>
          </a:xfrm>
          <a:prstGeom prst="rect">
            <a:avLst/>
          </a:prstGeom>
          <a:noFill/>
        </p:spPr>
        <p:txBody>
          <a:bodyPr wrap="square" rtlCol="0">
            <a:spAutoFit/>
          </a:bodyPr>
          <a:lstStyle/>
          <a:p>
            <a:r>
              <a:rPr lang="en-US" sz="2400" b="1" dirty="0" smtClean="0">
                <a:latin typeface="Arial Rounded MT Bold" pitchFamily="34" charset="0"/>
              </a:rPr>
              <a:t>RESOURCE MANAGEMENT</a:t>
            </a:r>
            <a:endParaRPr lang="en-IN" sz="2400" b="1" dirty="0">
              <a:latin typeface="Arial Rounded MT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latin typeface="Arial Rounded MT Bold" pitchFamily="34" charset="0"/>
              </a:rPr>
              <a:t>RESOURCE MANAGEMENT</a:t>
            </a:r>
            <a:endParaRPr lang="en-IN" sz="4000" u="sng" dirty="0">
              <a:latin typeface="Arial Rounded MT Bold" pitchFamily="34" charset="0"/>
            </a:endParaRPr>
          </a:p>
        </p:txBody>
      </p:sp>
      <p:graphicFrame>
        <p:nvGraphicFramePr>
          <p:cNvPr id="4" name="Content Placeholder 3"/>
          <p:cNvGraphicFramePr>
            <a:graphicFrameLocks noGrp="1"/>
          </p:cNvGraphicFramePr>
          <p:nvPr>
            <p:ph idx="1"/>
          </p:nvPr>
        </p:nvGraphicFramePr>
        <p:xfrm>
          <a:off x="457200" y="1357300"/>
          <a:ext cx="8229600" cy="5063367"/>
        </p:xfrm>
        <a:graphic>
          <a:graphicData uri="http://schemas.openxmlformats.org/drawingml/2006/table">
            <a:tbl>
              <a:tblPr firstRow="1" bandRow="1">
                <a:tableStyleId>{5940675A-B579-460E-94D1-54222C63F5DA}</a:tableStyleId>
              </a:tblPr>
              <a:tblGrid>
                <a:gridCol w="4043362"/>
                <a:gridCol w="4186238"/>
              </a:tblGrid>
              <a:tr h="780253">
                <a:tc>
                  <a:txBody>
                    <a:bodyPr/>
                    <a:lstStyle/>
                    <a:p>
                      <a:r>
                        <a:rPr lang="en-US" dirty="0" smtClean="0">
                          <a:latin typeface="Arial Rounded MT Bold" pitchFamily="34" charset="0"/>
                        </a:rPr>
                        <a:t>1.NATURE OF JOB</a:t>
                      </a:r>
                      <a:endParaRPr lang="en-IN" dirty="0">
                        <a:latin typeface="Arial Rounded MT Bold" pitchFamily="34" charset="0"/>
                      </a:endParaRPr>
                    </a:p>
                  </a:txBody>
                  <a:tcPr/>
                </a:tc>
                <a:tc>
                  <a:txBody>
                    <a:bodyPr/>
                    <a:lstStyle/>
                    <a:p>
                      <a:r>
                        <a:rPr lang="en-US" dirty="0" smtClean="0">
                          <a:latin typeface="Arial Rounded MT Bold" pitchFamily="34" charset="0"/>
                        </a:rPr>
                        <a:t> RESOURCE MANAGEMENT</a:t>
                      </a:r>
                    </a:p>
                    <a:p>
                      <a:endParaRPr lang="en-IN" dirty="0">
                        <a:latin typeface="Arial Rounded MT Bold" pitchFamily="34" charset="0"/>
                      </a:endParaRPr>
                    </a:p>
                  </a:txBody>
                  <a:tcPr/>
                </a:tc>
              </a:tr>
              <a:tr h="780253">
                <a:tc>
                  <a:txBody>
                    <a:bodyPr/>
                    <a:lstStyle/>
                    <a:p>
                      <a:r>
                        <a:rPr lang="en-US" dirty="0" smtClean="0">
                          <a:latin typeface="Arial Rounded MT Bold" pitchFamily="34" charset="0"/>
                        </a:rPr>
                        <a:t>2.WORK TYPE</a:t>
                      </a:r>
                      <a:endParaRPr lang="en-IN" dirty="0">
                        <a:latin typeface="Arial Rounded MT Bold" pitchFamily="34" charset="0"/>
                      </a:endParaRPr>
                    </a:p>
                  </a:txBody>
                  <a:tcPr/>
                </a:tc>
                <a:tc>
                  <a:txBody>
                    <a:bodyPr/>
                    <a:lstStyle/>
                    <a:p>
                      <a:r>
                        <a:rPr lang="en-US" dirty="0" smtClean="0">
                          <a:latin typeface="Arial Rounded MT Bold" pitchFamily="34" charset="0"/>
                        </a:rPr>
                        <a:t>SIMPLIFIED DATA ENTRY(NO CALCULATIONS) TYPING</a:t>
                      </a:r>
                      <a:endParaRPr lang="en-IN" dirty="0">
                        <a:latin typeface="Arial Rounded MT Bold" pitchFamily="34" charset="0"/>
                      </a:endParaRPr>
                    </a:p>
                  </a:txBody>
                  <a:tcPr/>
                </a:tc>
              </a:tr>
              <a:tr h="452052">
                <a:tc>
                  <a:txBody>
                    <a:bodyPr/>
                    <a:lstStyle/>
                    <a:p>
                      <a:r>
                        <a:rPr lang="en-US" dirty="0" smtClean="0">
                          <a:latin typeface="Arial Rounded MT Bold" pitchFamily="34" charset="0"/>
                        </a:rPr>
                        <a:t>3.SOTWARE</a:t>
                      </a:r>
                      <a:endParaRPr lang="en-IN" dirty="0">
                        <a:latin typeface="Arial Rounded MT Bold" pitchFamily="34" charset="0"/>
                      </a:endParaRPr>
                    </a:p>
                  </a:txBody>
                  <a:tcPr/>
                </a:tc>
                <a:tc>
                  <a:txBody>
                    <a:bodyPr/>
                    <a:lstStyle/>
                    <a:p>
                      <a:r>
                        <a:rPr lang="en-US" dirty="0" smtClean="0">
                          <a:latin typeface="Arial Rounded MT Bold" pitchFamily="34" charset="0"/>
                        </a:rPr>
                        <a:t>PROVIDED</a:t>
                      </a:r>
                      <a:endParaRPr lang="en-IN" dirty="0">
                        <a:latin typeface="Arial Rounded MT Bold" pitchFamily="34" charset="0"/>
                      </a:endParaRPr>
                    </a:p>
                  </a:txBody>
                  <a:tcPr/>
                </a:tc>
              </a:tr>
              <a:tr h="452052">
                <a:tc>
                  <a:txBody>
                    <a:bodyPr/>
                    <a:lstStyle/>
                    <a:p>
                      <a:r>
                        <a:rPr lang="en-US" dirty="0" smtClean="0">
                          <a:latin typeface="Arial Rounded MT Bold" pitchFamily="34" charset="0"/>
                        </a:rPr>
                        <a:t>4.PAYMENT SECURITY</a:t>
                      </a:r>
                      <a:endParaRPr lang="en-IN" dirty="0">
                        <a:latin typeface="Arial Rounded MT Bold" pitchFamily="34" charset="0"/>
                      </a:endParaRPr>
                    </a:p>
                  </a:txBody>
                  <a:tcPr/>
                </a:tc>
                <a:tc>
                  <a:txBody>
                    <a:bodyPr/>
                    <a:lstStyle/>
                    <a:p>
                      <a:r>
                        <a:rPr lang="en-US" dirty="0" smtClean="0">
                          <a:latin typeface="Arial Rounded MT Bold" pitchFamily="34" charset="0"/>
                        </a:rPr>
                        <a:t>PDC /BANK GUARANTEE/LC</a:t>
                      </a:r>
                      <a:endParaRPr lang="en-IN" dirty="0">
                        <a:latin typeface="Arial Rounded MT Bold" pitchFamily="34" charset="0"/>
                      </a:endParaRPr>
                    </a:p>
                  </a:txBody>
                  <a:tcPr/>
                </a:tc>
              </a:tr>
              <a:tr h="452052">
                <a:tc>
                  <a:txBody>
                    <a:bodyPr/>
                    <a:lstStyle/>
                    <a:p>
                      <a:r>
                        <a:rPr lang="en-US" dirty="0" smtClean="0">
                          <a:latin typeface="Arial Rounded MT Bold" pitchFamily="34" charset="0"/>
                        </a:rPr>
                        <a:t>5.ELIGIBILITY</a:t>
                      </a:r>
                      <a:endParaRPr lang="en-IN" dirty="0">
                        <a:latin typeface="Arial Rounded MT Bold" pitchFamily="34" charset="0"/>
                      </a:endParaRPr>
                    </a:p>
                  </a:txBody>
                  <a:tcPr/>
                </a:tc>
                <a:tc>
                  <a:txBody>
                    <a:bodyPr/>
                    <a:lstStyle/>
                    <a:p>
                      <a:r>
                        <a:rPr lang="en-US" dirty="0" smtClean="0">
                          <a:latin typeface="Arial Rounded MT Bold" pitchFamily="34" charset="0"/>
                        </a:rPr>
                        <a:t>COMPANY/FIRM</a:t>
                      </a:r>
                      <a:endParaRPr lang="en-IN" dirty="0">
                        <a:latin typeface="Arial Rounded MT Bold" pitchFamily="34" charset="0"/>
                      </a:endParaRPr>
                    </a:p>
                  </a:txBody>
                  <a:tcPr/>
                </a:tc>
              </a:tr>
              <a:tr h="780253">
                <a:tc>
                  <a:txBody>
                    <a:bodyPr/>
                    <a:lstStyle/>
                    <a:p>
                      <a:r>
                        <a:rPr lang="en-US" dirty="0" smtClean="0">
                          <a:latin typeface="Arial Rounded MT Bold" pitchFamily="34" charset="0"/>
                        </a:rPr>
                        <a:t>6.DURATION</a:t>
                      </a:r>
                      <a:endParaRPr lang="en-IN" dirty="0">
                        <a:latin typeface="Arial Rounded MT Bold" pitchFamily="34" charset="0"/>
                      </a:endParaRPr>
                    </a:p>
                  </a:txBody>
                  <a:tcPr/>
                </a:tc>
                <a:tc>
                  <a:txBody>
                    <a:bodyPr/>
                    <a:lstStyle/>
                    <a:p>
                      <a:r>
                        <a:rPr lang="en-US" dirty="0" smtClean="0">
                          <a:latin typeface="Arial Rounded MT Bold" pitchFamily="34" charset="0"/>
                        </a:rPr>
                        <a:t>11 MONTHS CONTRACT PERIOD(RENEWAL UPTO 36 MONTHS)</a:t>
                      </a:r>
                      <a:endParaRPr lang="en-IN" dirty="0">
                        <a:latin typeface="Arial Rounded MT Bold" pitchFamily="34" charset="0"/>
                      </a:endParaRPr>
                    </a:p>
                  </a:txBody>
                  <a:tcPr/>
                </a:tc>
              </a:tr>
              <a:tr h="452052">
                <a:tc>
                  <a:txBody>
                    <a:bodyPr/>
                    <a:lstStyle/>
                    <a:p>
                      <a:r>
                        <a:rPr lang="en-US" dirty="0" smtClean="0">
                          <a:latin typeface="Arial Rounded MT Bold" pitchFamily="34" charset="0"/>
                        </a:rPr>
                        <a:t>7.TOTAL WORKING DAYS</a:t>
                      </a:r>
                      <a:endParaRPr lang="en-IN" dirty="0">
                        <a:latin typeface="Arial Rounded MT Bold" pitchFamily="34" charset="0"/>
                      </a:endParaRPr>
                    </a:p>
                  </a:txBody>
                  <a:tcPr/>
                </a:tc>
                <a:tc>
                  <a:txBody>
                    <a:bodyPr/>
                    <a:lstStyle/>
                    <a:p>
                      <a:r>
                        <a:rPr lang="en-US" dirty="0" smtClean="0">
                          <a:latin typeface="Arial Rounded MT Bold" pitchFamily="34" charset="0"/>
                        </a:rPr>
                        <a:t>26 WORKING DAYS PER MONTH</a:t>
                      </a:r>
                      <a:endParaRPr lang="en-IN" dirty="0">
                        <a:latin typeface="Arial Rounded MT Bold" pitchFamily="34" charset="0"/>
                      </a:endParaRPr>
                    </a:p>
                  </a:txBody>
                  <a:tcPr/>
                </a:tc>
              </a:tr>
              <a:tr h="780253">
                <a:tc>
                  <a:txBody>
                    <a:bodyPr/>
                    <a:lstStyle/>
                    <a:p>
                      <a:r>
                        <a:rPr lang="en-US" dirty="0" smtClean="0">
                          <a:latin typeface="Arial Rounded MT Bold" pitchFamily="34" charset="0"/>
                        </a:rPr>
                        <a:t>8.WORK FLOW</a:t>
                      </a:r>
                      <a:endParaRPr lang="en-IN" dirty="0">
                        <a:latin typeface="Arial Rounded MT Bold" pitchFamily="34" charset="0"/>
                      </a:endParaRPr>
                    </a:p>
                  </a:txBody>
                  <a:tcPr/>
                </a:tc>
                <a:tc>
                  <a:txBody>
                    <a:bodyPr/>
                    <a:lstStyle/>
                    <a:p>
                      <a:r>
                        <a:rPr lang="en-US" dirty="0" smtClean="0">
                          <a:latin typeface="Arial Rounded MT Bold" pitchFamily="34" charset="0"/>
                        </a:rPr>
                        <a:t>MINIMUM 3500 FORMS PER MONTH/PER SEAT</a:t>
                      </a:r>
                      <a:endParaRPr lang="en-IN" dirty="0">
                        <a:latin typeface="Arial Rounded MT Bold"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85852" y="500044"/>
          <a:ext cx="6572296" cy="5572160"/>
        </p:xfrm>
        <a:graphic>
          <a:graphicData uri="http://schemas.openxmlformats.org/drawingml/2006/table">
            <a:tbl>
              <a:tblPr firstRow="1" bandRow="1">
                <a:tableStyleId>{5940675A-B579-460E-94D1-54222C63F5DA}</a:tableStyleId>
              </a:tblPr>
              <a:tblGrid>
                <a:gridCol w="3234825"/>
                <a:gridCol w="3337471"/>
              </a:tblGrid>
              <a:tr h="589518">
                <a:tc>
                  <a:txBody>
                    <a:bodyPr/>
                    <a:lstStyle/>
                    <a:p>
                      <a:r>
                        <a:rPr lang="en-US" dirty="0" smtClean="0"/>
                        <a:t>MINIMUM NO. OF SLOT</a:t>
                      </a:r>
                      <a:endParaRPr lang="en-IN" dirty="0"/>
                    </a:p>
                  </a:txBody>
                  <a:tcPr/>
                </a:tc>
                <a:tc>
                  <a:txBody>
                    <a:bodyPr/>
                    <a:lstStyle/>
                    <a:p>
                      <a:r>
                        <a:rPr lang="en-US" dirty="0" smtClean="0"/>
                        <a:t>5PC’S (1 SLOT)</a:t>
                      </a:r>
                      <a:endParaRPr lang="en-IN" dirty="0"/>
                    </a:p>
                  </a:txBody>
                  <a:tcPr/>
                </a:tc>
              </a:tr>
              <a:tr h="589518">
                <a:tc>
                  <a:txBody>
                    <a:bodyPr/>
                    <a:lstStyle/>
                    <a:p>
                      <a:r>
                        <a:rPr lang="en-US" dirty="0" smtClean="0"/>
                        <a:t>RATE PER FORM</a:t>
                      </a:r>
                      <a:endParaRPr lang="en-IN" dirty="0"/>
                    </a:p>
                  </a:txBody>
                  <a:tcPr/>
                </a:tc>
                <a:tc>
                  <a:txBody>
                    <a:bodyPr/>
                    <a:lstStyle/>
                    <a:p>
                      <a:r>
                        <a:rPr lang="en-US" dirty="0" smtClean="0"/>
                        <a:t>35.00 INR PER FORM</a:t>
                      </a:r>
                      <a:endParaRPr lang="en-IN" dirty="0"/>
                    </a:p>
                  </a:txBody>
                  <a:tcPr/>
                </a:tc>
              </a:tr>
              <a:tr h="589518">
                <a:tc>
                  <a:txBody>
                    <a:bodyPr/>
                    <a:lstStyle/>
                    <a:p>
                      <a:r>
                        <a:rPr lang="en-US" dirty="0" smtClean="0"/>
                        <a:t>NO. OF FIELDS</a:t>
                      </a:r>
                      <a:endParaRPr lang="en-IN" dirty="0"/>
                    </a:p>
                  </a:txBody>
                  <a:tcPr/>
                </a:tc>
                <a:tc>
                  <a:txBody>
                    <a:bodyPr/>
                    <a:lstStyle/>
                    <a:p>
                      <a:r>
                        <a:rPr lang="en-US" dirty="0" smtClean="0"/>
                        <a:t>46 FIELDS</a:t>
                      </a:r>
                      <a:endParaRPr lang="en-IN" dirty="0"/>
                    </a:p>
                  </a:txBody>
                  <a:tcPr/>
                </a:tc>
              </a:tr>
              <a:tr h="1017526">
                <a:tc>
                  <a:txBody>
                    <a:bodyPr/>
                    <a:lstStyle/>
                    <a:p>
                      <a:r>
                        <a:rPr lang="en-US" dirty="0" smtClean="0"/>
                        <a:t>DATA TRANSFER</a:t>
                      </a:r>
                      <a:endParaRPr lang="en-IN" dirty="0"/>
                    </a:p>
                  </a:txBody>
                  <a:tcPr/>
                </a:tc>
                <a:tc>
                  <a:txBody>
                    <a:bodyPr/>
                    <a:lstStyle/>
                    <a:p>
                      <a:r>
                        <a:rPr lang="en-US" dirty="0" smtClean="0"/>
                        <a:t>CLIENT SERVER/FTP(MONTHLY</a:t>
                      </a:r>
                      <a:r>
                        <a:rPr lang="en-US" baseline="0" dirty="0" smtClean="0"/>
                        <a:t> BASIS)</a:t>
                      </a:r>
                      <a:endParaRPr lang="en-IN" dirty="0"/>
                    </a:p>
                  </a:txBody>
                  <a:tcPr/>
                </a:tc>
              </a:tr>
              <a:tr h="589518">
                <a:tc>
                  <a:txBody>
                    <a:bodyPr/>
                    <a:lstStyle/>
                    <a:p>
                      <a:r>
                        <a:rPr lang="en-US" dirty="0" smtClean="0"/>
                        <a:t>BILLING CYCLE</a:t>
                      </a:r>
                      <a:endParaRPr lang="en-IN" dirty="0"/>
                    </a:p>
                  </a:txBody>
                  <a:tcPr/>
                </a:tc>
                <a:tc>
                  <a:txBody>
                    <a:bodyPr/>
                    <a:lstStyle/>
                    <a:p>
                      <a:r>
                        <a:rPr lang="en-US" dirty="0" smtClean="0"/>
                        <a:t>MONTHLY</a:t>
                      </a:r>
                      <a:endParaRPr lang="en-IN" dirty="0"/>
                    </a:p>
                  </a:txBody>
                  <a:tcPr/>
                </a:tc>
              </a:tr>
              <a:tr h="1017526">
                <a:tc>
                  <a:txBody>
                    <a:bodyPr/>
                    <a:lstStyle/>
                    <a:p>
                      <a:r>
                        <a:rPr lang="en-US" dirty="0" smtClean="0"/>
                        <a:t>SIGNUP</a:t>
                      </a:r>
                      <a:endParaRPr lang="en-IN" dirty="0"/>
                    </a:p>
                  </a:txBody>
                  <a:tcPr/>
                </a:tc>
                <a:tc>
                  <a:txBody>
                    <a:bodyPr/>
                    <a:lstStyle/>
                    <a:p>
                      <a:r>
                        <a:rPr lang="en-US" dirty="0" smtClean="0"/>
                        <a:t>ONSITE/ONLINE</a:t>
                      </a:r>
                      <a:r>
                        <a:rPr lang="en-US" baseline="0" dirty="0" smtClean="0"/>
                        <a:t> WITH INDIAN END CLIENT</a:t>
                      </a:r>
                      <a:endParaRPr lang="en-IN" dirty="0"/>
                    </a:p>
                  </a:txBody>
                  <a:tcPr/>
                </a:tc>
              </a:tr>
              <a:tr h="589518">
                <a:tc>
                  <a:txBody>
                    <a:bodyPr/>
                    <a:lstStyle/>
                    <a:p>
                      <a:r>
                        <a:rPr lang="en-US" dirty="0" smtClean="0"/>
                        <a:t>TRAINING</a:t>
                      </a:r>
                      <a:endParaRPr lang="en-IN" dirty="0"/>
                    </a:p>
                  </a:txBody>
                  <a:tcPr/>
                </a:tc>
                <a:tc>
                  <a:txBody>
                    <a:bodyPr/>
                    <a:lstStyle/>
                    <a:p>
                      <a:r>
                        <a:rPr lang="en-US" dirty="0" smtClean="0"/>
                        <a:t>PROVIDED FREE</a:t>
                      </a:r>
                      <a:endParaRPr lang="en-IN" dirty="0"/>
                    </a:p>
                  </a:txBody>
                  <a:tcPr/>
                </a:tc>
              </a:tr>
              <a:tr h="589518">
                <a:tc>
                  <a:txBody>
                    <a:bodyPr/>
                    <a:lstStyle/>
                    <a:p>
                      <a:r>
                        <a:rPr lang="en-US" dirty="0" smtClean="0"/>
                        <a:t>UPFRONT CHARGES</a:t>
                      </a:r>
                      <a:endParaRPr lang="en-IN" dirty="0"/>
                    </a:p>
                  </a:txBody>
                  <a:tcPr/>
                </a:tc>
                <a:tc>
                  <a:txBody>
                    <a:bodyPr/>
                    <a:lstStyle/>
                    <a:p>
                      <a:r>
                        <a:rPr lang="en-US" dirty="0" smtClean="0"/>
                        <a:t>INR 2.50LAC</a:t>
                      </a:r>
                      <a:r>
                        <a:rPr lang="en-US" baseline="0" dirty="0" smtClean="0"/>
                        <a:t> (1 TIME CHARGE)</a:t>
                      </a:r>
                      <a:endParaRPr lang="en-IN"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Rounded MT Bold" pitchFamily="34" charset="0"/>
              </a:rPr>
              <a:t>INTRODUCTION</a:t>
            </a:r>
            <a:r>
              <a:rPr lang="en-US" b="1" dirty="0" smtClean="0">
                <a:latin typeface="Bradley Hand ITC" pitchFamily="66" charset="0"/>
              </a:rPr>
              <a:t> </a:t>
            </a:r>
            <a:endParaRPr lang="en-IN" b="1" dirty="0">
              <a:latin typeface="Bradley Hand ITC" pitchFamily="66" charset="0"/>
            </a:endParaRPr>
          </a:p>
        </p:txBody>
      </p:sp>
      <p:sp>
        <p:nvSpPr>
          <p:cNvPr id="3" name="Content Placeholder 2"/>
          <p:cNvSpPr>
            <a:spLocks noGrp="1"/>
          </p:cNvSpPr>
          <p:nvPr>
            <p:ph idx="1"/>
          </p:nvPr>
        </p:nvSpPr>
        <p:spPr/>
        <p:txBody>
          <a:bodyPr>
            <a:normAutofit fontScale="55000" lnSpcReduction="20000"/>
          </a:bodyPr>
          <a:lstStyle/>
          <a:p>
            <a:pPr>
              <a:buNone/>
            </a:pPr>
            <a:r>
              <a:rPr lang="en-IN" dirty="0" smtClean="0"/>
              <a:t>       </a:t>
            </a:r>
            <a:r>
              <a:rPr lang="en-IN" b="1" dirty="0" err="1" smtClean="0"/>
              <a:t>Bgass</a:t>
            </a:r>
            <a:r>
              <a:rPr lang="en-IN" b="1" dirty="0"/>
              <a:t> </a:t>
            </a:r>
            <a:r>
              <a:rPr lang="en-IN" b="1" dirty="0" smtClean="0"/>
              <a:t>Enterprises Private Limited</a:t>
            </a:r>
            <a:r>
              <a:rPr lang="en-IN" dirty="0" smtClean="0"/>
              <a:t> are one of the famous </a:t>
            </a:r>
            <a:r>
              <a:rPr lang="en-IN" b="1" dirty="0" smtClean="0"/>
              <a:t>Service Provider </a:t>
            </a:r>
            <a:r>
              <a:rPr lang="en-IN" dirty="0" smtClean="0"/>
              <a:t>of a wide array of</a:t>
            </a:r>
            <a:r>
              <a:rPr lang="en-IN" b="1" dirty="0" smtClean="0"/>
              <a:t> Data Entry Project, Online Data Entry Service, Data Entry Works, Offline Data Entry Service, Outsourcing Service, Form Filling Service, Non Voice BPO Service, Data Processing Service, Document Digitization Services, etc</a:t>
            </a:r>
            <a:r>
              <a:rPr lang="en-IN" dirty="0" smtClean="0"/>
              <a:t>. Moreover, we are giving out these services under the capable direction of our professionals whom we have hired at our premises. Beside this, we carry stringent and rigorous check over the quality of these products before delivering them to our individual customer end.</a:t>
            </a:r>
            <a:br>
              <a:rPr lang="en-IN" dirty="0" smtClean="0"/>
            </a:br>
            <a:r>
              <a:rPr lang="en-IN" dirty="0" smtClean="0"/>
              <a:t/>
            </a:r>
            <a:br>
              <a:rPr lang="en-IN" dirty="0" smtClean="0"/>
            </a:br>
            <a:r>
              <a:rPr lang="en-IN" dirty="0" smtClean="0"/>
              <a:t>So as to become one of the </a:t>
            </a:r>
            <a:r>
              <a:rPr lang="en-IN" dirty="0" err="1" smtClean="0"/>
              <a:t>favored</a:t>
            </a:r>
            <a:r>
              <a:rPr lang="en-IN" dirty="0" smtClean="0"/>
              <a:t> business names, we rigorously focus towards furnishing the changing demands and requisites of our customers. For this purposes, we have chosen with us a skilled workforce that enables us to present our services on time with utmost accuracy. Selected after rounds of interview, we assure that all our employees possess the client-focused immense level of market understanding and knowledge of this domain. </a:t>
            </a:r>
            <a:br>
              <a:rPr lang="en-IN" dirty="0" smtClean="0"/>
            </a:br>
            <a:r>
              <a:rPr lang="en-IN" dirty="0" smtClean="0"/>
              <a:t/>
            </a:r>
            <a:br>
              <a:rPr lang="en-IN" dirty="0" smtClean="0"/>
            </a:br>
            <a:r>
              <a:rPr lang="en-IN" dirty="0" smtClean="0"/>
              <a:t>Handling this team is our guide, </a:t>
            </a:r>
            <a:r>
              <a:rPr lang="en-IN" b="1" dirty="0" smtClean="0"/>
              <a:t>Mr. SOURAV SHARMA and Mr. GAURAV SHARMA,</a:t>
            </a:r>
            <a:r>
              <a:rPr lang="en-IN" dirty="0" smtClean="0"/>
              <a:t> under whose leadership and support all our business tasks are completed effectively without any client-focused approach has also helped us in taking our enterprise towards newer pinnacles of success.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jpeg"/>
          <p:cNvPicPr/>
          <p:nvPr/>
        </p:nvPicPr>
        <p:blipFill>
          <a:blip r:embed="rId2" cstate="print"/>
          <a:stretch>
            <a:fillRect/>
          </a:stretch>
        </p:blipFill>
        <p:spPr>
          <a:xfrm>
            <a:off x="1500166" y="1571612"/>
            <a:ext cx="6182824" cy="4391248"/>
          </a:xfrm>
          <a:prstGeom prst="rect">
            <a:avLst/>
          </a:prstGeom>
          <a:ln>
            <a:solidFill>
              <a:schemeClr val="tx1"/>
            </a:solidFill>
          </a:ln>
        </p:spPr>
      </p:pic>
      <p:sp>
        <p:nvSpPr>
          <p:cNvPr id="4" name="Cube 3"/>
          <p:cNvSpPr/>
          <p:nvPr/>
        </p:nvSpPr>
        <p:spPr>
          <a:xfrm>
            <a:off x="500034" y="428604"/>
            <a:ext cx="3857652" cy="857256"/>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SAMPLE OF RESOURCE MANAGEMENT</a:t>
            </a:r>
            <a:endParaRPr lang="en-IN" b="1"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latin typeface="Arial Rounded MT Bold" pitchFamily="34" charset="0"/>
              </a:rPr>
              <a:t>MEDICAL INSURANCE</a:t>
            </a:r>
            <a:endParaRPr lang="en-IN" sz="4000" u="sng" dirty="0">
              <a:latin typeface="Arial Rounded MT Bold" pitchFamily="34" charset="0"/>
            </a:endParaRPr>
          </a:p>
        </p:txBody>
      </p:sp>
      <p:graphicFrame>
        <p:nvGraphicFramePr>
          <p:cNvPr id="4" name="Content Placeholder 3"/>
          <p:cNvGraphicFramePr>
            <a:graphicFrameLocks noGrp="1"/>
          </p:cNvGraphicFramePr>
          <p:nvPr>
            <p:ph idx="1"/>
          </p:nvPr>
        </p:nvGraphicFramePr>
        <p:xfrm>
          <a:off x="457200" y="1600199"/>
          <a:ext cx="8229600" cy="4472006"/>
        </p:xfrm>
        <a:graphic>
          <a:graphicData uri="http://schemas.openxmlformats.org/drawingml/2006/table">
            <a:tbl>
              <a:tblPr firstRow="1" bandRow="1">
                <a:tableStyleId>{5940675A-B579-460E-94D1-54222C63F5DA}</a:tableStyleId>
              </a:tblPr>
              <a:tblGrid>
                <a:gridCol w="4114800"/>
                <a:gridCol w="4114800"/>
              </a:tblGrid>
              <a:tr h="439375">
                <a:tc>
                  <a:txBody>
                    <a:bodyPr/>
                    <a:lstStyle/>
                    <a:p>
                      <a:r>
                        <a:rPr lang="en-IN" dirty="0" smtClean="0"/>
                        <a:t>1.NATURE</a:t>
                      </a:r>
                      <a:r>
                        <a:rPr lang="en-IN" baseline="0" dirty="0" smtClean="0"/>
                        <a:t> OF JOB</a:t>
                      </a:r>
                      <a:r>
                        <a:rPr lang="en-IN" dirty="0" smtClean="0"/>
                        <a:t> </a:t>
                      </a:r>
                    </a:p>
                  </a:txBody>
                  <a:tcPr/>
                </a:tc>
                <a:tc>
                  <a:txBody>
                    <a:bodyPr/>
                    <a:lstStyle/>
                    <a:p>
                      <a:r>
                        <a:rPr lang="en-US" dirty="0" smtClean="0"/>
                        <a:t>MEDICAL INSURANCE</a:t>
                      </a:r>
                      <a:endParaRPr lang="en-IN" dirty="0"/>
                    </a:p>
                  </a:txBody>
                  <a:tcPr/>
                </a:tc>
              </a:tr>
              <a:tr h="758377">
                <a:tc>
                  <a:txBody>
                    <a:bodyPr/>
                    <a:lstStyle/>
                    <a:p>
                      <a:r>
                        <a:rPr lang="en-US" dirty="0" smtClean="0"/>
                        <a:t>2.WORK TYPE</a:t>
                      </a:r>
                      <a:endParaRPr lang="en-IN" dirty="0"/>
                    </a:p>
                  </a:txBody>
                  <a:tcPr/>
                </a:tc>
                <a:tc>
                  <a:txBody>
                    <a:bodyPr/>
                    <a:lstStyle/>
                    <a:p>
                      <a:r>
                        <a:rPr lang="en-US" dirty="0" smtClean="0"/>
                        <a:t>SIMPLIFIED DATA ENTRY(NO CALCULATIONS) TYPING</a:t>
                      </a:r>
                      <a:endParaRPr lang="en-IN" dirty="0"/>
                    </a:p>
                  </a:txBody>
                  <a:tcPr/>
                </a:tc>
              </a:tr>
              <a:tr h="439375">
                <a:tc>
                  <a:txBody>
                    <a:bodyPr/>
                    <a:lstStyle/>
                    <a:p>
                      <a:r>
                        <a:rPr lang="en-US" dirty="0" smtClean="0"/>
                        <a:t>3.SOFTWARE</a:t>
                      </a:r>
                      <a:endParaRPr lang="en-IN" dirty="0"/>
                    </a:p>
                  </a:txBody>
                  <a:tcPr/>
                </a:tc>
                <a:tc>
                  <a:txBody>
                    <a:bodyPr/>
                    <a:lstStyle/>
                    <a:p>
                      <a:r>
                        <a:rPr lang="en-US" dirty="0" smtClean="0"/>
                        <a:t>PROVIDED</a:t>
                      </a:r>
                      <a:endParaRPr lang="en-IN" dirty="0"/>
                    </a:p>
                  </a:txBody>
                  <a:tcPr/>
                </a:tc>
              </a:tr>
              <a:tr h="439375">
                <a:tc>
                  <a:txBody>
                    <a:bodyPr/>
                    <a:lstStyle/>
                    <a:p>
                      <a:r>
                        <a:rPr lang="en-US" dirty="0" smtClean="0"/>
                        <a:t>4.PAYMENT SECURITY</a:t>
                      </a:r>
                      <a:endParaRPr lang="en-IN" dirty="0"/>
                    </a:p>
                  </a:txBody>
                  <a:tcPr/>
                </a:tc>
                <a:tc>
                  <a:txBody>
                    <a:bodyPr/>
                    <a:lstStyle/>
                    <a:p>
                      <a:r>
                        <a:rPr lang="en-US" dirty="0" smtClean="0"/>
                        <a:t>PDC/BANK GUARANTEE/LC</a:t>
                      </a:r>
                      <a:endParaRPr lang="en-IN" dirty="0"/>
                    </a:p>
                  </a:txBody>
                  <a:tcPr/>
                </a:tc>
              </a:tr>
              <a:tr h="439375">
                <a:tc>
                  <a:txBody>
                    <a:bodyPr/>
                    <a:lstStyle/>
                    <a:p>
                      <a:r>
                        <a:rPr lang="en-US" dirty="0" smtClean="0"/>
                        <a:t>5.ELIGIBILITY</a:t>
                      </a:r>
                      <a:endParaRPr lang="en-IN" dirty="0"/>
                    </a:p>
                  </a:txBody>
                  <a:tcPr/>
                </a:tc>
                <a:tc>
                  <a:txBody>
                    <a:bodyPr/>
                    <a:lstStyle/>
                    <a:p>
                      <a:r>
                        <a:rPr lang="en-US" dirty="0" smtClean="0"/>
                        <a:t>COMPANY OR FIRM</a:t>
                      </a:r>
                      <a:endParaRPr lang="en-IN" dirty="0"/>
                    </a:p>
                  </a:txBody>
                  <a:tcPr/>
                </a:tc>
              </a:tr>
              <a:tr h="758377">
                <a:tc>
                  <a:txBody>
                    <a:bodyPr/>
                    <a:lstStyle/>
                    <a:p>
                      <a:r>
                        <a:rPr lang="en-US" dirty="0" smtClean="0"/>
                        <a:t>6.DURATION</a:t>
                      </a:r>
                      <a:endParaRPr lang="en-IN" dirty="0"/>
                    </a:p>
                  </a:txBody>
                  <a:tcPr/>
                </a:tc>
                <a:tc>
                  <a:txBody>
                    <a:bodyPr/>
                    <a:lstStyle/>
                    <a:p>
                      <a:r>
                        <a:rPr lang="en-US" dirty="0" smtClean="0"/>
                        <a:t>11 MONTH</a:t>
                      </a:r>
                      <a:r>
                        <a:rPr lang="en-US" baseline="0" dirty="0" smtClean="0"/>
                        <a:t> CONTRACT (RENEWAL UPTO 36 MONTHS)</a:t>
                      </a:r>
                      <a:endParaRPr lang="en-IN" dirty="0"/>
                    </a:p>
                  </a:txBody>
                  <a:tcPr/>
                </a:tc>
              </a:tr>
              <a:tr h="439375">
                <a:tc>
                  <a:txBody>
                    <a:bodyPr/>
                    <a:lstStyle/>
                    <a:p>
                      <a:r>
                        <a:rPr lang="en-US" dirty="0" smtClean="0"/>
                        <a:t>7.TOTAL WORKING DAYS</a:t>
                      </a:r>
                      <a:endParaRPr lang="en-IN" dirty="0"/>
                    </a:p>
                  </a:txBody>
                  <a:tcPr/>
                </a:tc>
                <a:tc>
                  <a:txBody>
                    <a:bodyPr/>
                    <a:lstStyle/>
                    <a:p>
                      <a:r>
                        <a:rPr lang="en-US" dirty="0" smtClean="0"/>
                        <a:t>26 WORKING DAYS PER MONTH</a:t>
                      </a:r>
                      <a:endParaRPr lang="en-IN" dirty="0"/>
                    </a:p>
                  </a:txBody>
                  <a:tcPr/>
                </a:tc>
              </a:tr>
              <a:tr h="758377">
                <a:tc>
                  <a:txBody>
                    <a:bodyPr/>
                    <a:lstStyle/>
                    <a:p>
                      <a:r>
                        <a:rPr lang="en-US" dirty="0" smtClean="0"/>
                        <a:t>8.WORK FLOW</a:t>
                      </a:r>
                      <a:endParaRPr lang="en-IN" dirty="0"/>
                    </a:p>
                  </a:txBody>
                  <a:tcPr/>
                </a:tc>
                <a:tc>
                  <a:txBody>
                    <a:bodyPr/>
                    <a:lstStyle/>
                    <a:p>
                      <a:r>
                        <a:rPr lang="en-US" dirty="0" smtClean="0"/>
                        <a:t>MINIMUM 3500 FORMS</a:t>
                      </a:r>
                      <a:r>
                        <a:rPr lang="en-US" baseline="0" dirty="0" smtClean="0"/>
                        <a:t> PER MONTH/PER SEAT</a:t>
                      </a:r>
                      <a:endParaRPr lang="en-IN"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2976" y="857232"/>
          <a:ext cx="6858048" cy="5000658"/>
        </p:xfrm>
        <a:graphic>
          <a:graphicData uri="http://schemas.openxmlformats.org/drawingml/2006/table">
            <a:tbl>
              <a:tblPr firstRow="1" bandRow="1">
                <a:tableStyleId>{5940675A-B579-460E-94D1-54222C63F5DA}</a:tableStyleId>
              </a:tblPr>
              <a:tblGrid>
                <a:gridCol w="3429024"/>
                <a:gridCol w="3429024"/>
              </a:tblGrid>
              <a:tr h="529055">
                <a:tc>
                  <a:txBody>
                    <a:bodyPr/>
                    <a:lstStyle/>
                    <a:p>
                      <a:r>
                        <a:rPr lang="en-US" dirty="0" smtClean="0"/>
                        <a:t>9.MINIMUM NO. OF SLOT</a:t>
                      </a:r>
                      <a:endParaRPr lang="en-IN" dirty="0"/>
                    </a:p>
                  </a:txBody>
                  <a:tcPr/>
                </a:tc>
                <a:tc>
                  <a:txBody>
                    <a:bodyPr/>
                    <a:lstStyle/>
                    <a:p>
                      <a:r>
                        <a:rPr lang="en-US" dirty="0" smtClean="0"/>
                        <a:t>5 PC’S (1 SLOT)</a:t>
                      </a:r>
                      <a:endParaRPr lang="en-IN" dirty="0"/>
                    </a:p>
                  </a:txBody>
                  <a:tcPr/>
                </a:tc>
              </a:tr>
              <a:tr h="529055">
                <a:tc>
                  <a:txBody>
                    <a:bodyPr/>
                    <a:lstStyle/>
                    <a:p>
                      <a:r>
                        <a:rPr lang="en-US" dirty="0" smtClean="0"/>
                        <a:t>10.RATE PER FORM</a:t>
                      </a:r>
                      <a:endParaRPr lang="en-IN" dirty="0"/>
                    </a:p>
                  </a:txBody>
                  <a:tcPr/>
                </a:tc>
                <a:tc>
                  <a:txBody>
                    <a:bodyPr/>
                    <a:lstStyle/>
                    <a:p>
                      <a:r>
                        <a:rPr lang="en-US" dirty="0" smtClean="0"/>
                        <a:t>25.00 INR PER FORM</a:t>
                      </a:r>
                      <a:endParaRPr lang="en-IN" dirty="0"/>
                    </a:p>
                  </a:txBody>
                  <a:tcPr/>
                </a:tc>
              </a:tr>
              <a:tr h="529055">
                <a:tc>
                  <a:txBody>
                    <a:bodyPr/>
                    <a:lstStyle/>
                    <a:p>
                      <a:r>
                        <a:rPr lang="en-US" dirty="0" smtClean="0"/>
                        <a:t>11.NO.OF FIELDS </a:t>
                      </a:r>
                      <a:endParaRPr lang="en-IN" dirty="0"/>
                    </a:p>
                  </a:txBody>
                  <a:tcPr/>
                </a:tc>
                <a:tc>
                  <a:txBody>
                    <a:bodyPr/>
                    <a:lstStyle/>
                    <a:p>
                      <a:r>
                        <a:rPr lang="en-US" dirty="0" smtClean="0"/>
                        <a:t>42 FIELDS</a:t>
                      </a:r>
                      <a:endParaRPr lang="en-IN" dirty="0"/>
                    </a:p>
                  </a:txBody>
                  <a:tcPr/>
                </a:tc>
              </a:tr>
              <a:tr h="913164">
                <a:tc>
                  <a:txBody>
                    <a:bodyPr/>
                    <a:lstStyle/>
                    <a:p>
                      <a:r>
                        <a:rPr lang="en-US" dirty="0" smtClean="0"/>
                        <a:t>12.DATA TRANSFER</a:t>
                      </a:r>
                      <a:endParaRPr lang="en-IN" dirty="0"/>
                    </a:p>
                  </a:txBody>
                  <a:tcPr/>
                </a:tc>
                <a:tc>
                  <a:txBody>
                    <a:bodyPr/>
                    <a:lstStyle/>
                    <a:p>
                      <a:r>
                        <a:rPr lang="en-US" dirty="0" smtClean="0"/>
                        <a:t>CLIENT SERVER/FTP(MONTHLY BASIS)</a:t>
                      </a:r>
                      <a:endParaRPr lang="en-IN" dirty="0"/>
                    </a:p>
                  </a:txBody>
                  <a:tcPr/>
                </a:tc>
              </a:tr>
              <a:tr h="529055">
                <a:tc>
                  <a:txBody>
                    <a:bodyPr/>
                    <a:lstStyle/>
                    <a:p>
                      <a:r>
                        <a:rPr lang="en-US" dirty="0" smtClean="0"/>
                        <a:t>13.BILLING CYCLE </a:t>
                      </a:r>
                      <a:endParaRPr lang="en-IN" dirty="0"/>
                    </a:p>
                  </a:txBody>
                  <a:tcPr/>
                </a:tc>
                <a:tc>
                  <a:txBody>
                    <a:bodyPr/>
                    <a:lstStyle/>
                    <a:p>
                      <a:r>
                        <a:rPr lang="en-US" dirty="0" smtClean="0"/>
                        <a:t>MONTHLY</a:t>
                      </a:r>
                      <a:endParaRPr lang="en-IN" dirty="0"/>
                    </a:p>
                  </a:txBody>
                  <a:tcPr/>
                </a:tc>
              </a:tr>
              <a:tr h="913164">
                <a:tc>
                  <a:txBody>
                    <a:bodyPr/>
                    <a:lstStyle/>
                    <a:p>
                      <a:r>
                        <a:rPr lang="en-US" dirty="0" smtClean="0"/>
                        <a:t>14.SIGNUP</a:t>
                      </a:r>
                      <a:endParaRPr lang="en-IN" dirty="0"/>
                    </a:p>
                  </a:txBody>
                  <a:tcPr/>
                </a:tc>
                <a:tc>
                  <a:txBody>
                    <a:bodyPr/>
                    <a:lstStyle/>
                    <a:p>
                      <a:r>
                        <a:rPr lang="en-US" dirty="0" smtClean="0"/>
                        <a:t>ONSITE/ONLINE WITH INDIAN END CLIENT</a:t>
                      </a:r>
                      <a:endParaRPr lang="en-IN" dirty="0"/>
                    </a:p>
                  </a:txBody>
                  <a:tcPr/>
                </a:tc>
              </a:tr>
              <a:tr h="529055">
                <a:tc>
                  <a:txBody>
                    <a:bodyPr/>
                    <a:lstStyle/>
                    <a:p>
                      <a:r>
                        <a:rPr lang="en-US" dirty="0" smtClean="0"/>
                        <a:t>15.TRAINING</a:t>
                      </a:r>
                      <a:endParaRPr lang="en-IN" dirty="0"/>
                    </a:p>
                  </a:txBody>
                  <a:tcPr/>
                </a:tc>
                <a:tc>
                  <a:txBody>
                    <a:bodyPr/>
                    <a:lstStyle/>
                    <a:p>
                      <a:r>
                        <a:rPr lang="en-US" dirty="0" smtClean="0"/>
                        <a:t>PROVIDED FREE</a:t>
                      </a:r>
                      <a:endParaRPr lang="en-IN" dirty="0"/>
                    </a:p>
                  </a:txBody>
                  <a:tcPr/>
                </a:tc>
              </a:tr>
              <a:tr h="529055">
                <a:tc>
                  <a:txBody>
                    <a:bodyPr/>
                    <a:lstStyle/>
                    <a:p>
                      <a:r>
                        <a:rPr lang="en-US" dirty="0" smtClean="0"/>
                        <a:t>16.UPFRONT CHARGES</a:t>
                      </a:r>
                      <a:endParaRPr lang="en-IN" dirty="0"/>
                    </a:p>
                  </a:txBody>
                  <a:tcPr/>
                </a:tc>
                <a:tc>
                  <a:txBody>
                    <a:bodyPr/>
                    <a:lstStyle/>
                    <a:p>
                      <a:r>
                        <a:rPr lang="en-US" dirty="0" smtClean="0"/>
                        <a:t>INR 2LAC (1 TIME CHARGE)</a:t>
                      </a:r>
                      <a:endParaRPr lang="en-IN"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jpeg"/>
          <p:cNvPicPr/>
          <p:nvPr/>
        </p:nvPicPr>
        <p:blipFill>
          <a:blip r:embed="rId2" cstate="print"/>
          <a:stretch>
            <a:fillRect/>
          </a:stretch>
        </p:blipFill>
        <p:spPr>
          <a:xfrm>
            <a:off x="1653871" y="1571612"/>
            <a:ext cx="6275715" cy="4786346"/>
          </a:xfrm>
          <a:prstGeom prst="rect">
            <a:avLst/>
          </a:prstGeom>
          <a:ln>
            <a:solidFill>
              <a:schemeClr val="tx1"/>
            </a:solidFill>
          </a:ln>
        </p:spPr>
      </p:pic>
      <p:sp>
        <p:nvSpPr>
          <p:cNvPr id="3" name="Cube 2"/>
          <p:cNvSpPr/>
          <p:nvPr/>
        </p:nvSpPr>
        <p:spPr>
          <a:xfrm>
            <a:off x="500034" y="428604"/>
            <a:ext cx="3857652" cy="857256"/>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SAMPLE OF MEDICAL INSURANCE</a:t>
            </a:r>
            <a:endParaRPr lang="en-IN" b="1"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latin typeface="Arial Rounded MT Bold" pitchFamily="34" charset="0"/>
              </a:rPr>
              <a:t>MORTGAGE</a:t>
            </a:r>
            <a:endParaRPr lang="en-IN" sz="4000" u="sng" dirty="0">
              <a:latin typeface="Arial Rounded MT Bold" pitchFamily="34" charset="0"/>
            </a:endParaRPr>
          </a:p>
        </p:txBody>
      </p:sp>
      <p:graphicFrame>
        <p:nvGraphicFramePr>
          <p:cNvPr id="4" name="Content Placeholder 3"/>
          <p:cNvGraphicFramePr>
            <a:graphicFrameLocks noGrp="1"/>
          </p:cNvGraphicFramePr>
          <p:nvPr>
            <p:ph idx="1"/>
          </p:nvPr>
        </p:nvGraphicFramePr>
        <p:xfrm>
          <a:off x="457200" y="1600200"/>
          <a:ext cx="8229600" cy="4543448"/>
        </p:xfrm>
        <a:graphic>
          <a:graphicData uri="http://schemas.openxmlformats.org/drawingml/2006/table">
            <a:tbl>
              <a:tblPr firstRow="1" bandRow="1">
                <a:tableStyleId>{5940675A-B579-460E-94D1-54222C63F5DA}</a:tableStyleId>
              </a:tblPr>
              <a:tblGrid>
                <a:gridCol w="4114800"/>
                <a:gridCol w="4114800"/>
              </a:tblGrid>
              <a:tr h="567931">
                <a:tc>
                  <a:txBody>
                    <a:bodyPr/>
                    <a:lstStyle/>
                    <a:p>
                      <a:r>
                        <a:rPr lang="en-US" sz="1800" b="0" kern="1200" dirty="0" smtClean="0">
                          <a:solidFill>
                            <a:schemeClr val="tx1"/>
                          </a:solidFill>
                          <a:latin typeface="Arial Rounded MT Bold" pitchFamily="34" charset="0"/>
                          <a:ea typeface="+mn-ea"/>
                          <a:cs typeface="+mn-cs"/>
                        </a:rPr>
                        <a:t>1.Nature of job</a:t>
                      </a:r>
                      <a:endParaRPr lang="en-IN" b="0" dirty="0">
                        <a:latin typeface="Arial Rounded MT Bold" pitchFamily="34" charset="0"/>
                      </a:endParaRPr>
                    </a:p>
                  </a:txBody>
                  <a:tcPr/>
                </a:tc>
                <a:tc>
                  <a:txBody>
                    <a:bodyPr/>
                    <a:lstStyle/>
                    <a:p>
                      <a:r>
                        <a:rPr lang="en-US" sz="1800" b="0" kern="1200" dirty="0" smtClean="0">
                          <a:solidFill>
                            <a:schemeClr val="tx1"/>
                          </a:solidFill>
                          <a:latin typeface="Arial Rounded MT Bold" pitchFamily="34" charset="0"/>
                          <a:ea typeface="+mn-ea"/>
                          <a:cs typeface="+mn-cs"/>
                        </a:rPr>
                        <a:t>   Mortgage</a:t>
                      </a:r>
                      <a:endParaRPr lang="en-IN" sz="1800" b="0" dirty="0">
                        <a:latin typeface="Arial Rounded MT Bold" pitchFamily="34" charset="0"/>
                      </a:endParaRPr>
                    </a:p>
                  </a:txBody>
                  <a:tcPr/>
                </a:tc>
              </a:tr>
              <a:tr h="567931">
                <a:tc>
                  <a:txBody>
                    <a:bodyPr/>
                    <a:lstStyle/>
                    <a:p>
                      <a:pPr marL="17780">
                        <a:spcBef>
                          <a:spcPts val="1035"/>
                        </a:spcBef>
                        <a:spcAft>
                          <a:spcPts val="0"/>
                        </a:spcAft>
                      </a:pPr>
                      <a:r>
                        <a:rPr lang="en-US" sz="1800" b="0" dirty="0" smtClean="0">
                          <a:solidFill>
                            <a:srgbClr val="202020"/>
                          </a:solidFill>
                          <a:latin typeface="Arial Rounded MT Bold" pitchFamily="34" charset="0"/>
                          <a:ea typeface="Times New Roman"/>
                          <a:cs typeface="Times New Roman"/>
                        </a:rPr>
                        <a:t>2.Work </a:t>
                      </a:r>
                      <a:r>
                        <a:rPr lang="en-US" sz="1800" b="0" dirty="0">
                          <a:solidFill>
                            <a:srgbClr val="202020"/>
                          </a:solidFill>
                          <a:latin typeface="Arial Rounded MT Bold" pitchFamily="34" charset="0"/>
                          <a:ea typeface="Times New Roman"/>
                          <a:cs typeface="Times New Roman"/>
                        </a:rPr>
                        <a:t>type:</a:t>
                      </a:r>
                      <a:endParaRPr lang="en-IN" sz="1800" b="0" dirty="0">
                        <a:latin typeface="Arial Rounded MT Bold" pitchFamily="34" charset="0"/>
                        <a:ea typeface="Times New Roman"/>
                        <a:cs typeface="Times New Roman"/>
                      </a:endParaRPr>
                    </a:p>
                  </a:txBody>
                  <a:tcPr marL="0" marR="0" marT="0" marB="0"/>
                </a:tc>
                <a:tc>
                  <a:txBody>
                    <a:bodyPr/>
                    <a:lstStyle/>
                    <a:p>
                      <a:pPr marL="239395">
                        <a:spcBef>
                          <a:spcPts val="1035"/>
                        </a:spcBef>
                        <a:spcAft>
                          <a:spcPts val="0"/>
                        </a:spcAft>
                      </a:pPr>
                      <a:r>
                        <a:rPr lang="en-US" sz="1800" b="0" dirty="0">
                          <a:solidFill>
                            <a:srgbClr val="202020"/>
                          </a:solidFill>
                          <a:latin typeface="Arial Rounded MT Bold" pitchFamily="34" charset="0"/>
                          <a:ea typeface="Times New Roman"/>
                          <a:cs typeface="Times New Roman"/>
                        </a:rPr>
                        <a:t>Simplified Data Entry (No Calculations)Typing</a:t>
                      </a:r>
                      <a:endParaRPr lang="en-IN" sz="1800" b="0" dirty="0">
                        <a:latin typeface="Arial Rounded MT Bold" pitchFamily="34" charset="0"/>
                        <a:ea typeface="Times New Roman"/>
                        <a:cs typeface="Times New Roman"/>
                      </a:endParaRPr>
                    </a:p>
                  </a:txBody>
                  <a:tcPr marL="0" marR="0" marT="0" marB="0"/>
                </a:tc>
              </a:tr>
              <a:tr h="567931">
                <a:tc>
                  <a:txBody>
                    <a:bodyPr/>
                    <a:lstStyle/>
                    <a:p>
                      <a:pPr>
                        <a:spcBef>
                          <a:spcPts val="890"/>
                        </a:spcBef>
                        <a:spcAft>
                          <a:spcPts val="0"/>
                        </a:spcAft>
                      </a:pPr>
                      <a:r>
                        <a:rPr lang="en-US" sz="1800" b="0" dirty="0" smtClean="0">
                          <a:solidFill>
                            <a:srgbClr val="202020"/>
                          </a:solidFill>
                          <a:latin typeface="Arial Rounded MT Bold" pitchFamily="34" charset="0"/>
                          <a:ea typeface="Times New Roman"/>
                          <a:cs typeface="Times New Roman"/>
                        </a:rPr>
                        <a:t>3.Software</a:t>
                      </a:r>
                      <a:r>
                        <a:rPr lang="en-US" sz="1800" b="0" dirty="0">
                          <a:solidFill>
                            <a:srgbClr val="202020"/>
                          </a:solidFill>
                          <a:latin typeface="Arial Rounded MT Bold" pitchFamily="34" charset="0"/>
                          <a:ea typeface="Times New Roman"/>
                          <a:cs typeface="Times New Roman"/>
                        </a:rPr>
                        <a:t>:</a:t>
                      </a:r>
                      <a:endParaRPr lang="en-IN" sz="1800" b="0" dirty="0">
                        <a:latin typeface="Arial Rounded MT Bold" pitchFamily="34" charset="0"/>
                        <a:ea typeface="Times New Roman"/>
                        <a:cs typeface="Times New Roman"/>
                      </a:endParaRPr>
                    </a:p>
                  </a:txBody>
                  <a:tcPr marL="0" marR="0" marT="0" marB="0"/>
                </a:tc>
                <a:tc>
                  <a:txBody>
                    <a:bodyPr/>
                    <a:lstStyle/>
                    <a:p>
                      <a:pPr marL="220980">
                        <a:spcBef>
                          <a:spcPts val="890"/>
                        </a:spcBef>
                        <a:spcAft>
                          <a:spcPts val="0"/>
                        </a:spcAft>
                      </a:pPr>
                      <a:r>
                        <a:rPr lang="en-US" sz="1800" b="0" dirty="0">
                          <a:solidFill>
                            <a:srgbClr val="202020"/>
                          </a:solidFill>
                          <a:latin typeface="Arial Rounded MT Bold" pitchFamily="34" charset="0"/>
                          <a:ea typeface="Times New Roman"/>
                          <a:cs typeface="Times New Roman"/>
                        </a:rPr>
                        <a:t>Provided</a:t>
                      </a:r>
                      <a:endParaRPr lang="en-IN" sz="1800" b="0" dirty="0">
                        <a:latin typeface="Arial Rounded MT Bold" pitchFamily="34" charset="0"/>
                        <a:ea typeface="Times New Roman"/>
                        <a:cs typeface="Times New Roman"/>
                      </a:endParaRPr>
                    </a:p>
                  </a:txBody>
                  <a:tcPr marL="0" marR="0" marT="0" marB="0"/>
                </a:tc>
              </a:tr>
              <a:tr h="567931">
                <a:tc>
                  <a:txBody>
                    <a:bodyPr/>
                    <a:lstStyle/>
                    <a:p>
                      <a:pPr marL="17780">
                        <a:spcBef>
                          <a:spcPts val="725"/>
                        </a:spcBef>
                        <a:spcAft>
                          <a:spcPts val="0"/>
                        </a:spcAft>
                      </a:pPr>
                      <a:r>
                        <a:rPr lang="en-US" sz="1800" b="0" dirty="0" smtClean="0">
                          <a:solidFill>
                            <a:srgbClr val="202020"/>
                          </a:solidFill>
                          <a:latin typeface="Arial Rounded MT Bold" pitchFamily="34" charset="0"/>
                          <a:ea typeface="Times New Roman"/>
                          <a:cs typeface="Times New Roman"/>
                        </a:rPr>
                        <a:t>4.Payment </a:t>
                      </a:r>
                      <a:r>
                        <a:rPr lang="en-US" sz="1800" b="0" dirty="0">
                          <a:solidFill>
                            <a:srgbClr val="202020"/>
                          </a:solidFill>
                          <a:latin typeface="Arial Rounded MT Bold" pitchFamily="34" charset="0"/>
                          <a:ea typeface="Times New Roman"/>
                          <a:cs typeface="Times New Roman"/>
                        </a:rPr>
                        <a:t>Security:</a:t>
                      </a:r>
                      <a:endParaRPr lang="en-IN" sz="1800" b="0" dirty="0">
                        <a:latin typeface="Arial Rounded MT Bold" pitchFamily="34" charset="0"/>
                        <a:ea typeface="Times New Roman"/>
                        <a:cs typeface="Times New Roman"/>
                      </a:endParaRPr>
                    </a:p>
                  </a:txBody>
                  <a:tcPr marL="0" marR="0" marT="0" marB="0"/>
                </a:tc>
                <a:tc>
                  <a:txBody>
                    <a:bodyPr/>
                    <a:lstStyle/>
                    <a:p>
                      <a:pPr marL="239395">
                        <a:spcBef>
                          <a:spcPts val="725"/>
                        </a:spcBef>
                        <a:spcAft>
                          <a:spcPts val="0"/>
                        </a:spcAft>
                      </a:pPr>
                      <a:r>
                        <a:rPr lang="en-US" sz="1800" b="0" dirty="0">
                          <a:solidFill>
                            <a:srgbClr val="202020"/>
                          </a:solidFill>
                          <a:latin typeface="Arial Rounded MT Bold" pitchFamily="34" charset="0"/>
                          <a:ea typeface="Times New Roman"/>
                          <a:cs typeface="Times New Roman"/>
                        </a:rPr>
                        <a:t>PDC / Bank Guarantee/ LC</a:t>
                      </a:r>
                      <a:endParaRPr lang="en-IN" sz="1800" b="0" dirty="0">
                        <a:latin typeface="Arial Rounded MT Bold" pitchFamily="34" charset="0"/>
                        <a:ea typeface="Times New Roman"/>
                        <a:cs typeface="Times New Roman"/>
                      </a:endParaRPr>
                    </a:p>
                  </a:txBody>
                  <a:tcPr marL="0" marR="0" marT="0" marB="0"/>
                </a:tc>
              </a:tr>
              <a:tr h="567931">
                <a:tc>
                  <a:txBody>
                    <a:bodyPr/>
                    <a:lstStyle/>
                    <a:p>
                      <a:pPr>
                        <a:spcBef>
                          <a:spcPts val="675"/>
                        </a:spcBef>
                        <a:spcAft>
                          <a:spcPts val="0"/>
                        </a:spcAft>
                      </a:pPr>
                      <a:r>
                        <a:rPr lang="en-US" sz="1800" b="0" dirty="0" smtClean="0">
                          <a:solidFill>
                            <a:srgbClr val="202020"/>
                          </a:solidFill>
                          <a:latin typeface="Arial Rounded MT Bold" pitchFamily="34" charset="0"/>
                          <a:ea typeface="Times New Roman"/>
                          <a:cs typeface="Times New Roman"/>
                        </a:rPr>
                        <a:t>5.Eligibility</a:t>
                      </a:r>
                      <a:r>
                        <a:rPr lang="en-US" sz="1800" b="0" dirty="0">
                          <a:solidFill>
                            <a:srgbClr val="202020"/>
                          </a:solidFill>
                          <a:latin typeface="Arial Rounded MT Bold" pitchFamily="34" charset="0"/>
                          <a:ea typeface="Times New Roman"/>
                          <a:cs typeface="Times New Roman"/>
                        </a:rPr>
                        <a:t>:</a:t>
                      </a:r>
                      <a:endParaRPr lang="en-IN" sz="1800" b="0" dirty="0">
                        <a:latin typeface="Arial Rounded MT Bold" pitchFamily="34" charset="0"/>
                        <a:ea typeface="Times New Roman"/>
                        <a:cs typeface="Times New Roman"/>
                      </a:endParaRPr>
                    </a:p>
                  </a:txBody>
                  <a:tcPr marL="0" marR="0" marT="0" marB="0"/>
                </a:tc>
                <a:tc>
                  <a:txBody>
                    <a:bodyPr/>
                    <a:lstStyle/>
                    <a:p>
                      <a:pPr marL="220980">
                        <a:spcBef>
                          <a:spcPts val="675"/>
                        </a:spcBef>
                        <a:spcAft>
                          <a:spcPts val="0"/>
                        </a:spcAft>
                      </a:pPr>
                      <a:r>
                        <a:rPr lang="en-US" sz="1800" b="0" dirty="0">
                          <a:solidFill>
                            <a:srgbClr val="202020"/>
                          </a:solidFill>
                          <a:latin typeface="Arial Rounded MT Bold" pitchFamily="34" charset="0"/>
                          <a:ea typeface="Times New Roman"/>
                          <a:cs typeface="Times New Roman"/>
                        </a:rPr>
                        <a:t>Company or Firm</a:t>
                      </a:r>
                      <a:endParaRPr lang="en-IN" sz="1800" b="0" dirty="0">
                        <a:latin typeface="Arial Rounded MT Bold" pitchFamily="34" charset="0"/>
                        <a:ea typeface="Times New Roman"/>
                        <a:cs typeface="Times New Roman"/>
                      </a:endParaRPr>
                    </a:p>
                  </a:txBody>
                  <a:tcPr marL="0" marR="0" marT="0" marB="0"/>
                </a:tc>
              </a:tr>
              <a:tr h="567931">
                <a:tc>
                  <a:txBody>
                    <a:bodyPr/>
                    <a:lstStyle/>
                    <a:p>
                      <a:pPr marL="17780">
                        <a:spcBef>
                          <a:spcPts val="725"/>
                        </a:spcBef>
                        <a:spcAft>
                          <a:spcPts val="0"/>
                        </a:spcAft>
                      </a:pPr>
                      <a:r>
                        <a:rPr lang="en-US" sz="1800" b="0" dirty="0" smtClean="0">
                          <a:solidFill>
                            <a:srgbClr val="202020"/>
                          </a:solidFill>
                          <a:latin typeface="Arial Rounded MT Bold" pitchFamily="34" charset="0"/>
                          <a:ea typeface="Times New Roman"/>
                          <a:cs typeface="Times New Roman"/>
                        </a:rPr>
                        <a:t>6.Duration</a:t>
                      </a:r>
                      <a:r>
                        <a:rPr lang="en-US" sz="1800" b="0" dirty="0">
                          <a:solidFill>
                            <a:srgbClr val="202020"/>
                          </a:solidFill>
                          <a:latin typeface="Arial Rounded MT Bold" pitchFamily="34" charset="0"/>
                          <a:ea typeface="Times New Roman"/>
                          <a:cs typeface="Times New Roman"/>
                        </a:rPr>
                        <a:t>:</a:t>
                      </a:r>
                      <a:endParaRPr lang="en-IN" sz="1800" b="0" dirty="0">
                        <a:latin typeface="Arial Rounded MT Bold" pitchFamily="34" charset="0"/>
                        <a:ea typeface="Times New Roman"/>
                        <a:cs typeface="Times New Roman"/>
                      </a:endParaRPr>
                    </a:p>
                  </a:txBody>
                  <a:tcPr marL="0" marR="0" marT="0" marB="0"/>
                </a:tc>
                <a:tc>
                  <a:txBody>
                    <a:bodyPr/>
                    <a:lstStyle/>
                    <a:p>
                      <a:pPr marL="239395">
                        <a:spcBef>
                          <a:spcPts val="725"/>
                        </a:spcBef>
                        <a:spcAft>
                          <a:spcPts val="0"/>
                        </a:spcAft>
                      </a:pPr>
                      <a:r>
                        <a:rPr lang="en-US" sz="1800" b="0" dirty="0">
                          <a:solidFill>
                            <a:srgbClr val="202020"/>
                          </a:solidFill>
                          <a:latin typeface="Arial Rounded MT Bold" pitchFamily="34" charset="0"/>
                          <a:ea typeface="Times New Roman"/>
                          <a:cs typeface="Times New Roman"/>
                        </a:rPr>
                        <a:t>11 months contract period (renewal up to 36 months)</a:t>
                      </a:r>
                      <a:endParaRPr lang="en-IN" sz="1800" b="0" dirty="0">
                        <a:latin typeface="Arial Rounded MT Bold" pitchFamily="34" charset="0"/>
                        <a:ea typeface="Times New Roman"/>
                        <a:cs typeface="Times New Roman"/>
                      </a:endParaRPr>
                    </a:p>
                  </a:txBody>
                  <a:tcPr marL="0" marR="0" marT="0" marB="0"/>
                </a:tc>
              </a:tr>
              <a:tr h="567931">
                <a:tc>
                  <a:txBody>
                    <a:bodyPr/>
                    <a:lstStyle/>
                    <a:p>
                      <a:pPr>
                        <a:spcBef>
                          <a:spcPts val="675"/>
                        </a:spcBef>
                        <a:spcAft>
                          <a:spcPts val="0"/>
                        </a:spcAft>
                      </a:pPr>
                      <a:r>
                        <a:rPr lang="en-US" sz="1800" b="0" dirty="0" smtClean="0">
                          <a:solidFill>
                            <a:srgbClr val="202020"/>
                          </a:solidFill>
                          <a:latin typeface="Arial Rounded MT Bold" pitchFamily="34" charset="0"/>
                          <a:ea typeface="Times New Roman"/>
                          <a:cs typeface="Times New Roman"/>
                        </a:rPr>
                        <a:t>7.Total </a:t>
                      </a:r>
                      <a:r>
                        <a:rPr lang="en-US" sz="1800" b="0" dirty="0">
                          <a:solidFill>
                            <a:srgbClr val="202020"/>
                          </a:solidFill>
                          <a:latin typeface="Arial Rounded MT Bold" pitchFamily="34" charset="0"/>
                          <a:ea typeface="Times New Roman"/>
                          <a:cs typeface="Times New Roman"/>
                        </a:rPr>
                        <a:t>Working days:</a:t>
                      </a:r>
                      <a:endParaRPr lang="en-IN" sz="1800" b="0" dirty="0">
                        <a:latin typeface="Arial Rounded MT Bold" pitchFamily="34" charset="0"/>
                        <a:ea typeface="Times New Roman"/>
                        <a:cs typeface="Times New Roman"/>
                      </a:endParaRPr>
                    </a:p>
                  </a:txBody>
                  <a:tcPr marL="0" marR="0" marT="0" marB="0"/>
                </a:tc>
                <a:tc>
                  <a:txBody>
                    <a:bodyPr/>
                    <a:lstStyle/>
                    <a:p>
                      <a:pPr marL="220980">
                        <a:spcBef>
                          <a:spcPts val="675"/>
                        </a:spcBef>
                        <a:spcAft>
                          <a:spcPts val="0"/>
                        </a:spcAft>
                      </a:pPr>
                      <a:r>
                        <a:rPr lang="en-US" sz="1800" b="0" dirty="0">
                          <a:solidFill>
                            <a:srgbClr val="202020"/>
                          </a:solidFill>
                          <a:latin typeface="Arial Rounded MT Bold" pitchFamily="34" charset="0"/>
                          <a:ea typeface="Times New Roman"/>
                          <a:cs typeface="Times New Roman"/>
                        </a:rPr>
                        <a:t>26 Working days per month</a:t>
                      </a:r>
                      <a:endParaRPr lang="en-IN" sz="1800" b="0" dirty="0">
                        <a:latin typeface="Arial Rounded MT Bold" pitchFamily="34" charset="0"/>
                        <a:ea typeface="Times New Roman"/>
                        <a:cs typeface="Times New Roman"/>
                      </a:endParaRPr>
                    </a:p>
                  </a:txBody>
                  <a:tcPr marL="0" marR="0" marT="0" marB="0"/>
                </a:tc>
              </a:tr>
              <a:tr h="567931">
                <a:tc>
                  <a:txBody>
                    <a:bodyPr/>
                    <a:lstStyle/>
                    <a:p>
                      <a:pPr marL="17780">
                        <a:spcBef>
                          <a:spcPts val="725"/>
                        </a:spcBef>
                        <a:spcAft>
                          <a:spcPts val="0"/>
                        </a:spcAft>
                      </a:pPr>
                      <a:r>
                        <a:rPr lang="en-US" sz="1800" b="0" dirty="0" smtClean="0">
                          <a:solidFill>
                            <a:srgbClr val="202020"/>
                          </a:solidFill>
                          <a:latin typeface="Arial Rounded MT Bold" pitchFamily="34" charset="0"/>
                          <a:ea typeface="Times New Roman"/>
                          <a:cs typeface="Times New Roman"/>
                        </a:rPr>
                        <a:t>8.Work </a:t>
                      </a:r>
                      <a:r>
                        <a:rPr lang="en-US" sz="1800" b="0" dirty="0">
                          <a:solidFill>
                            <a:srgbClr val="202020"/>
                          </a:solidFill>
                          <a:latin typeface="Arial Rounded MT Bold" pitchFamily="34" charset="0"/>
                          <a:ea typeface="Times New Roman"/>
                          <a:cs typeface="Times New Roman"/>
                        </a:rPr>
                        <a:t>Flow:</a:t>
                      </a:r>
                      <a:endParaRPr lang="en-IN" sz="1800" b="0" dirty="0">
                        <a:latin typeface="Arial Rounded MT Bold" pitchFamily="34" charset="0"/>
                        <a:ea typeface="Times New Roman"/>
                        <a:cs typeface="Times New Roman"/>
                      </a:endParaRPr>
                    </a:p>
                  </a:txBody>
                  <a:tcPr marL="0" marR="0" marT="0" marB="0"/>
                </a:tc>
                <a:tc>
                  <a:txBody>
                    <a:bodyPr/>
                    <a:lstStyle/>
                    <a:p>
                      <a:pPr marL="239395">
                        <a:spcBef>
                          <a:spcPts val="725"/>
                        </a:spcBef>
                        <a:spcAft>
                          <a:spcPts val="0"/>
                        </a:spcAft>
                      </a:pPr>
                      <a:r>
                        <a:rPr lang="en-US" sz="1800" b="0" dirty="0">
                          <a:solidFill>
                            <a:srgbClr val="202020"/>
                          </a:solidFill>
                          <a:latin typeface="Arial Rounded MT Bold" pitchFamily="34" charset="0"/>
                          <a:ea typeface="Times New Roman"/>
                          <a:cs typeface="Times New Roman"/>
                        </a:rPr>
                        <a:t>Minimum 4000 forms per Month/ per seat</a:t>
                      </a:r>
                      <a:endParaRPr lang="en-IN" sz="1800" b="0" dirty="0">
                        <a:latin typeface="Arial Rounded MT Bold" pitchFamily="34" charset="0"/>
                        <a:ea typeface="Times New Roman"/>
                        <a:cs typeface="Times New Roman"/>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1538" y="1142984"/>
          <a:ext cx="6858048" cy="5143532"/>
        </p:xfrm>
        <a:graphic>
          <a:graphicData uri="http://schemas.openxmlformats.org/drawingml/2006/table">
            <a:tbl>
              <a:tblPr firstRow="1" bandRow="1">
                <a:tableStyleId>{5940675A-B579-460E-94D1-54222C63F5DA}</a:tableStyleId>
              </a:tblPr>
              <a:tblGrid>
                <a:gridCol w="3464743"/>
                <a:gridCol w="3393305"/>
              </a:tblGrid>
              <a:tr h="746642">
                <a:tc>
                  <a:txBody>
                    <a:bodyPr/>
                    <a:lstStyle/>
                    <a:p>
                      <a:pPr>
                        <a:spcBef>
                          <a:spcPts val="650"/>
                        </a:spcBef>
                        <a:spcAft>
                          <a:spcPts val="0"/>
                        </a:spcAft>
                      </a:pPr>
                      <a:r>
                        <a:rPr lang="en-US" sz="1800" b="1" dirty="0" smtClean="0">
                          <a:solidFill>
                            <a:srgbClr val="202020"/>
                          </a:solidFill>
                          <a:latin typeface="Arial Rounded MT Bold" pitchFamily="34" charset="0"/>
                          <a:ea typeface="Times New Roman"/>
                          <a:cs typeface="Times New Roman"/>
                        </a:rPr>
                        <a:t>1.Minimum </a:t>
                      </a:r>
                      <a:r>
                        <a:rPr lang="en-US" sz="1800" b="1" dirty="0">
                          <a:solidFill>
                            <a:srgbClr val="202020"/>
                          </a:solidFill>
                          <a:latin typeface="Arial Rounded MT Bold" pitchFamily="34" charset="0"/>
                          <a:ea typeface="Times New Roman"/>
                          <a:cs typeface="Times New Roman"/>
                        </a:rPr>
                        <a:t>no. of slot:</a:t>
                      </a:r>
                      <a:endParaRPr lang="en-IN" sz="1800" dirty="0">
                        <a:latin typeface="Arial Rounded MT Bold" pitchFamily="34" charset="0"/>
                        <a:ea typeface="Times New Roman"/>
                        <a:cs typeface="Times New Roman"/>
                      </a:endParaRPr>
                    </a:p>
                  </a:txBody>
                  <a:tcPr marL="0" marR="0" marT="0" marB="0"/>
                </a:tc>
                <a:tc>
                  <a:txBody>
                    <a:bodyPr/>
                    <a:lstStyle/>
                    <a:p>
                      <a:pPr marL="220980">
                        <a:spcBef>
                          <a:spcPts val="650"/>
                        </a:spcBef>
                        <a:spcAft>
                          <a:spcPts val="0"/>
                        </a:spcAft>
                      </a:pPr>
                      <a:r>
                        <a:rPr lang="en-US" sz="1800" b="1" dirty="0">
                          <a:solidFill>
                            <a:srgbClr val="202020"/>
                          </a:solidFill>
                          <a:latin typeface="Arial Rounded MT Bold" pitchFamily="34" charset="0"/>
                          <a:ea typeface="Times New Roman"/>
                          <a:cs typeface="Times New Roman"/>
                        </a:rPr>
                        <a:t>5 PC’s (1 Slot)</a:t>
                      </a:r>
                      <a:endParaRPr lang="en-IN" sz="1800" dirty="0">
                        <a:latin typeface="Arial Rounded MT Bold" pitchFamily="34" charset="0"/>
                        <a:ea typeface="Times New Roman"/>
                        <a:cs typeface="Times New Roman"/>
                      </a:endParaRPr>
                    </a:p>
                  </a:txBody>
                  <a:tcPr marL="0" marR="0" marT="0" marB="0"/>
                </a:tc>
              </a:tr>
              <a:tr h="746642">
                <a:tc>
                  <a:txBody>
                    <a:bodyPr/>
                    <a:lstStyle/>
                    <a:p>
                      <a:pPr marL="17780">
                        <a:spcBef>
                          <a:spcPts val="750"/>
                        </a:spcBef>
                        <a:spcAft>
                          <a:spcPts val="0"/>
                        </a:spcAft>
                      </a:pPr>
                      <a:r>
                        <a:rPr lang="en-US" sz="1800" b="1" dirty="0" smtClean="0">
                          <a:solidFill>
                            <a:srgbClr val="202020"/>
                          </a:solidFill>
                          <a:latin typeface="Arial Rounded MT Bold" pitchFamily="34" charset="0"/>
                          <a:ea typeface="Times New Roman"/>
                          <a:cs typeface="Times New Roman"/>
                        </a:rPr>
                        <a:t>2.Rate </a:t>
                      </a:r>
                      <a:r>
                        <a:rPr lang="en-US" sz="1800" b="1" dirty="0">
                          <a:solidFill>
                            <a:srgbClr val="202020"/>
                          </a:solidFill>
                          <a:latin typeface="Arial Rounded MT Bold" pitchFamily="34" charset="0"/>
                          <a:ea typeface="Times New Roman"/>
                          <a:cs typeface="Times New Roman"/>
                        </a:rPr>
                        <a:t>per Form:</a:t>
                      </a:r>
                      <a:endParaRPr lang="en-IN" sz="1800" dirty="0">
                        <a:latin typeface="Arial Rounded MT Bold" pitchFamily="34" charset="0"/>
                        <a:ea typeface="Times New Roman"/>
                        <a:cs typeface="Times New Roman"/>
                      </a:endParaRPr>
                    </a:p>
                  </a:txBody>
                  <a:tcPr marL="0" marR="0" marT="0" marB="0"/>
                </a:tc>
                <a:tc>
                  <a:txBody>
                    <a:bodyPr/>
                    <a:lstStyle/>
                    <a:p>
                      <a:pPr marL="239395">
                        <a:spcBef>
                          <a:spcPts val="750"/>
                        </a:spcBef>
                        <a:spcAft>
                          <a:spcPts val="0"/>
                        </a:spcAft>
                      </a:pPr>
                      <a:r>
                        <a:rPr lang="en-US" sz="1800" b="1" dirty="0">
                          <a:solidFill>
                            <a:srgbClr val="202020"/>
                          </a:solidFill>
                          <a:latin typeface="Arial Rounded MT Bold" pitchFamily="34" charset="0"/>
                          <a:ea typeface="Times New Roman"/>
                          <a:cs typeface="Times New Roman"/>
                        </a:rPr>
                        <a:t>22.00 INR. per form</a:t>
                      </a:r>
                      <a:endParaRPr lang="en-IN" sz="1800" dirty="0">
                        <a:latin typeface="Arial Rounded MT Bold" pitchFamily="34" charset="0"/>
                        <a:ea typeface="Times New Roman"/>
                        <a:cs typeface="Times New Roman"/>
                      </a:endParaRPr>
                    </a:p>
                  </a:txBody>
                  <a:tcPr marL="0" marR="0" marT="0" marB="0"/>
                </a:tc>
              </a:tr>
              <a:tr h="746642">
                <a:tc>
                  <a:txBody>
                    <a:bodyPr/>
                    <a:lstStyle/>
                    <a:p>
                      <a:pPr>
                        <a:spcBef>
                          <a:spcPts val="655"/>
                        </a:spcBef>
                        <a:spcAft>
                          <a:spcPts val="0"/>
                        </a:spcAft>
                      </a:pPr>
                      <a:r>
                        <a:rPr lang="en-US" sz="1800" b="1" dirty="0" smtClean="0">
                          <a:solidFill>
                            <a:srgbClr val="202020"/>
                          </a:solidFill>
                          <a:latin typeface="Arial Rounded MT Bold" pitchFamily="34" charset="0"/>
                          <a:ea typeface="Times New Roman"/>
                          <a:cs typeface="Times New Roman"/>
                        </a:rPr>
                        <a:t>3.No </a:t>
                      </a:r>
                      <a:r>
                        <a:rPr lang="en-US" sz="1800" b="1" dirty="0">
                          <a:solidFill>
                            <a:srgbClr val="202020"/>
                          </a:solidFill>
                          <a:latin typeface="Arial Rounded MT Bold" pitchFamily="34" charset="0"/>
                          <a:ea typeface="Times New Roman"/>
                          <a:cs typeface="Times New Roman"/>
                        </a:rPr>
                        <a:t>of Fields:</a:t>
                      </a:r>
                      <a:endParaRPr lang="en-IN" sz="1800" dirty="0">
                        <a:latin typeface="Arial Rounded MT Bold" pitchFamily="34" charset="0"/>
                        <a:ea typeface="Times New Roman"/>
                        <a:cs typeface="Times New Roman"/>
                      </a:endParaRPr>
                    </a:p>
                  </a:txBody>
                  <a:tcPr marL="0" marR="0" marT="0" marB="0"/>
                </a:tc>
                <a:tc>
                  <a:txBody>
                    <a:bodyPr/>
                    <a:lstStyle/>
                    <a:p>
                      <a:pPr marL="220980">
                        <a:spcBef>
                          <a:spcPts val="655"/>
                        </a:spcBef>
                        <a:spcAft>
                          <a:spcPts val="0"/>
                        </a:spcAft>
                      </a:pPr>
                      <a:r>
                        <a:rPr lang="en-US" sz="1800" b="1" dirty="0">
                          <a:solidFill>
                            <a:srgbClr val="202020"/>
                          </a:solidFill>
                          <a:latin typeface="Arial Rounded MT Bold" pitchFamily="34" charset="0"/>
                          <a:ea typeface="Times New Roman"/>
                          <a:cs typeface="Times New Roman"/>
                        </a:rPr>
                        <a:t>32 Fields</a:t>
                      </a:r>
                      <a:endParaRPr lang="en-IN" sz="1800" dirty="0">
                        <a:latin typeface="Arial Rounded MT Bold" pitchFamily="34" charset="0"/>
                        <a:ea typeface="Times New Roman"/>
                        <a:cs typeface="Times New Roman"/>
                      </a:endParaRPr>
                    </a:p>
                  </a:txBody>
                  <a:tcPr marL="0" marR="0" marT="0" marB="0"/>
                </a:tc>
              </a:tr>
              <a:tr h="746642">
                <a:tc>
                  <a:txBody>
                    <a:bodyPr/>
                    <a:lstStyle/>
                    <a:p>
                      <a:pPr marL="17780">
                        <a:spcBef>
                          <a:spcPts val="1035"/>
                        </a:spcBef>
                        <a:spcAft>
                          <a:spcPts val="0"/>
                        </a:spcAft>
                      </a:pPr>
                      <a:r>
                        <a:rPr lang="en-US" sz="1800" b="1" dirty="0" smtClean="0">
                          <a:solidFill>
                            <a:srgbClr val="202020"/>
                          </a:solidFill>
                          <a:latin typeface="Arial Rounded MT Bold" pitchFamily="34" charset="0"/>
                          <a:ea typeface="Times New Roman"/>
                          <a:cs typeface="Times New Roman"/>
                        </a:rPr>
                        <a:t>4.Data </a:t>
                      </a:r>
                      <a:r>
                        <a:rPr lang="en-US" sz="1800" b="1" dirty="0">
                          <a:solidFill>
                            <a:srgbClr val="202020"/>
                          </a:solidFill>
                          <a:latin typeface="Arial Rounded MT Bold" pitchFamily="34" charset="0"/>
                          <a:ea typeface="Times New Roman"/>
                          <a:cs typeface="Times New Roman"/>
                        </a:rPr>
                        <a:t>Transfer:</a:t>
                      </a:r>
                      <a:endParaRPr lang="en-IN" sz="1800" dirty="0">
                        <a:latin typeface="Arial Rounded MT Bold" pitchFamily="34" charset="0"/>
                        <a:ea typeface="Times New Roman"/>
                        <a:cs typeface="Times New Roman"/>
                      </a:endParaRPr>
                    </a:p>
                  </a:txBody>
                  <a:tcPr marL="0" marR="0" marT="0" marB="0"/>
                </a:tc>
                <a:tc>
                  <a:txBody>
                    <a:bodyPr/>
                    <a:lstStyle/>
                    <a:p>
                      <a:pPr marL="239395">
                        <a:spcBef>
                          <a:spcPts val="1035"/>
                        </a:spcBef>
                        <a:spcAft>
                          <a:spcPts val="0"/>
                        </a:spcAft>
                      </a:pPr>
                      <a:r>
                        <a:rPr lang="en-US" sz="1800" b="1" dirty="0">
                          <a:solidFill>
                            <a:srgbClr val="202020"/>
                          </a:solidFill>
                          <a:latin typeface="Arial Rounded MT Bold" pitchFamily="34" charset="0"/>
                          <a:ea typeface="Times New Roman"/>
                          <a:cs typeface="Times New Roman"/>
                        </a:rPr>
                        <a:t>Client Server/FTP (Monthly Basis).</a:t>
                      </a:r>
                      <a:endParaRPr lang="en-IN" sz="1800" dirty="0">
                        <a:latin typeface="Arial Rounded MT Bold" pitchFamily="34" charset="0"/>
                        <a:ea typeface="Times New Roman"/>
                        <a:cs typeface="Times New Roman"/>
                      </a:endParaRPr>
                    </a:p>
                  </a:txBody>
                  <a:tcPr marL="0" marR="0" marT="0" marB="0"/>
                </a:tc>
              </a:tr>
              <a:tr h="746642">
                <a:tc>
                  <a:txBody>
                    <a:bodyPr/>
                    <a:lstStyle/>
                    <a:p>
                      <a:pPr>
                        <a:spcBef>
                          <a:spcPts val="920"/>
                        </a:spcBef>
                        <a:spcAft>
                          <a:spcPts val="0"/>
                        </a:spcAft>
                      </a:pPr>
                      <a:r>
                        <a:rPr lang="en-US" sz="1800" b="1" dirty="0" smtClean="0">
                          <a:solidFill>
                            <a:srgbClr val="202020"/>
                          </a:solidFill>
                          <a:latin typeface="Arial Rounded MT Bold" pitchFamily="34" charset="0"/>
                          <a:ea typeface="Times New Roman"/>
                          <a:cs typeface="Times New Roman"/>
                        </a:rPr>
                        <a:t>5.Billing </a:t>
                      </a:r>
                      <a:r>
                        <a:rPr lang="en-US" sz="1800" b="1" dirty="0">
                          <a:solidFill>
                            <a:srgbClr val="202020"/>
                          </a:solidFill>
                          <a:latin typeface="Arial Rounded MT Bold" pitchFamily="34" charset="0"/>
                          <a:ea typeface="Times New Roman"/>
                          <a:cs typeface="Times New Roman"/>
                        </a:rPr>
                        <a:t>Cycle:</a:t>
                      </a:r>
                      <a:endParaRPr lang="en-IN" sz="1800" dirty="0">
                        <a:latin typeface="Arial Rounded MT Bold" pitchFamily="34" charset="0"/>
                        <a:ea typeface="Times New Roman"/>
                        <a:cs typeface="Times New Roman"/>
                      </a:endParaRPr>
                    </a:p>
                  </a:txBody>
                  <a:tcPr marL="0" marR="0" marT="0" marB="0"/>
                </a:tc>
                <a:tc>
                  <a:txBody>
                    <a:bodyPr/>
                    <a:lstStyle/>
                    <a:p>
                      <a:pPr marL="220980">
                        <a:spcBef>
                          <a:spcPts val="920"/>
                        </a:spcBef>
                        <a:spcAft>
                          <a:spcPts val="0"/>
                        </a:spcAft>
                      </a:pPr>
                      <a:r>
                        <a:rPr lang="en-US" sz="1800" b="1" dirty="0">
                          <a:solidFill>
                            <a:srgbClr val="202020"/>
                          </a:solidFill>
                          <a:latin typeface="Arial Rounded MT Bold" pitchFamily="34" charset="0"/>
                          <a:ea typeface="Times New Roman"/>
                          <a:cs typeface="Times New Roman"/>
                        </a:rPr>
                        <a:t>Monthly</a:t>
                      </a:r>
                      <a:endParaRPr lang="en-IN" sz="1800" dirty="0">
                        <a:latin typeface="Arial Rounded MT Bold" pitchFamily="34" charset="0"/>
                        <a:ea typeface="Times New Roman"/>
                        <a:cs typeface="Times New Roman"/>
                      </a:endParaRPr>
                    </a:p>
                  </a:txBody>
                  <a:tcPr marL="0" marR="0" marT="0" marB="0"/>
                </a:tc>
              </a:tr>
              <a:tr h="663680">
                <a:tc>
                  <a:txBody>
                    <a:bodyPr/>
                    <a:lstStyle/>
                    <a:p>
                      <a:pPr marL="17780">
                        <a:spcBef>
                          <a:spcPts val="820"/>
                        </a:spcBef>
                        <a:spcAft>
                          <a:spcPts val="0"/>
                        </a:spcAft>
                      </a:pPr>
                      <a:r>
                        <a:rPr lang="en-US" sz="1800" b="1" dirty="0" smtClean="0">
                          <a:solidFill>
                            <a:srgbClr val="202020"/>
                          </a:solidFill>
                          <a:latin typeface="Arial Rounded MT Bold" pitchFamily="34" charset="0"/>
                          <a:ea typeface="Times New Roman"/>
                          <a:cs typeface="Times New Roman"/>
                        </a:rPr>
                        <a:t>6.Signup</a:t>
                      </a:r>
                      <a:r>
                        <a:rPr lang="en-US" sz="1800" b="1" dirty="0">
                          <a:solidFill>
                            <a:srgbClr val="202020"/>
                          </a:solidFill>
                          <a:latin typeface="Arial Rounded MT Bold" pitchFamily="34" charset="0"/>
                          <a:ea typeface="Times New Roman"/>
                          <a:cs typeface="Times New Roman"/>
                        </a:rPr>
                        <a:t>:</a:t>
                      </a:r>
                      <a:endParaRPr lang="en-IN" sz="1800" dirty="0">
                        <a:latin typeface="Arial Rounded MT Bold" pitchFamily="34" charset="0"/>
                        <a:ea typeface="Times New Roman"/>
                        <a:cs typeface="Times New Roman"/>
                      </a:endParaRPr>
                    </a:p>
                  </a:txBody>
                  <a:tcPr marL="0" marR="0" marT="0" marB="0"/>
                </a:tc>
                <a:tc>
                  <a:txBody>
                    <a:bodyPr/>
                    <a:lstStyle/>
                    <a:p>
                      <a:pPr marL="239395">
                        <a:spcBef>
                          <a:spcPts val="820"/>
                        </a:spcBef>
                        <a:spcAft>
                          <a:spcPts val="0"/>
                        </a:spcAft>
                      </a:pPr>
                      <a:r>
                        <a:rPr lang="en-US" sz="1800" b="1" dirty="0">
                          <a:solidFill>
                            <a:srgbClr val="202020"/>
                          </a:solidFill>
                          <a:latin typeface="Arial Rounded MT Bold" pitchFamily="34" charset="0"/>
                          <a:ea typeface="Times New Roman"/>
                          <a:cs typeface="Times New Roman"/>
                        </a:rPr>
                        <a:t>Onsite/ online with Indian End-Client</a:t>
                      </a:r>
                      <a:endParaRPr lang="en-IN" sz="1800" dirty="0">
                        <a:latin typeface="Arial Rounded MT Bold" pitchFamily="34" charset="0"/>
                        <a:ea typeface="Times New Roman"/>
                        <a:cs typeface="Times New Roman"/>
                      </a:endParaRPr>
                    </a:p>
                  </a:txBody>
                  <a:tcPr marL="0" marR="0" marT="0" marB="0"/>
                </a:tc>
              </a:tr>
              <a:tr h="746642">
                <a:tc>
                  <a:txBody>
                    <a:bodyPr/>
                    <a:lstStyle/>
                    <a:p>
                      <a:pPr marL="17780">
                        <a:spcBef>
                          <a:spcPts val="655"/>
                        </a:spcBef>
                        <a:spcAft>
                          <a:spcPts val="0"/>
                        </a:spcAft>
                      </a:pPr>
                      <a:r>
                        <a:rPr lang="en-US" sz="1800" b="1" dirty="0" smtClean="0">
                          <a:solidFill>
                            <a:srgbClr val="202020"/>
                          </a:solidFill>
                          <a:latin typeface="Arial Rounded MT Bold" pitchFamily="34" charset="0"/>
                          <a:ea typeface="Times New Roman"/>
                          <a:cs typeface="Times New Roman"/>
                        </a:rPr>
                        <a:t>7.Upfront </a:t>
                      </a:r>
                      <a:r>
                        <a:rPr lang="en-US" sz="1800" b="1" dirty="0">
                          <a:solidFill>
                            <a:srgbClr val="202020"/>
                          </a:solidFill>
                          <a:latin typeface="Arial Rounded MT Bold" pitchFamily="34" charset="0"/>
                          <a:ea typeface="Times New Roman"/>
                          <a:cs typeface="Times New Roman"/>
                        </a:rPr>
                        <a:t>Charges:</a:t>
                      </a:r>
                      <a:endParaRPr lang="en-IN" sz="1800" dirty="0">
                        <a:latin typeface="Arial Rounded MT Bold" pitchFamily="34" charset="0"/>
                        <a:ea typeface="Times New Roman"/>
                        <a:cs typeface="Times New Roman"/>
                      </a:endParaRPr>
                    </a:p>
                  </a:txBody>
                  <a:tcPr marL="0" marR="0" marT="0" marB="0"/>
                </a:tc>
                <a:tc>
                  <a:txBody>
                    <a:bodyPr/>
                    <a:lstStyle/>
                    <a:p>
                      <a:pPr marL="330835">
                        <a:spcBef>
                          <a:spcPts val="655"/>
                        </a:spcBef>
                        <a:spcAft>
                          <a:spcPts val="0"/>
                        </a:spcAft>
                      </a:pPr>
                      <a:r>
                        <a:rPr lang="en-US" sz="1800" b="1" dirty="0">
                          <a:solidFill>
                            <a:srgbClr val="202020"/>
                          </a:solidFill>
                          <a:latin typeface="Arial Rounded MT Bold" pitchFamily="34" charset="0"/>
                          <a:ea typeface="Times New Roman"/>
                          <a:cs typeface="Times New Roman"/>
                        </a:rPr>
                        <a:t>INR 2 Lac (1 time charge)</a:t>
                      </a:r>
                      <a:endParaRPr lang="en-IN" sz="1800" dirty="0">
                        <a:latin typeface="Arial Rounded MT Bold" pitchFamily="34" charset="0"/>
                        <a:ea typeface="Times New Roman"/>
                        <a:cs typeface="Times New Roman"/>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be 2"/>
          <p:cNvSpPr/>
          <p:nvPr/>
        </p:nvSpPr>
        <p:spPr>
          <a:xfrm>
            <a:off x="357158" y="214290"/>
            <a:ext cx="3571900" cy="1000132"/>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Rounded MT Bold" pitchFamily="34" charset="0"/>
              </a:rPr>
              <a:t>PAYMENT SECURITY</a:t>
            </a:r>
            <a:endParaRPr lang="en-IN" sz="2000" b="1" dirty="0">
              <a:solidFill>
                <a:schemeClr val="tx1"/>
              </a:solidFill>
              <a:latin typeface="Arial Rounded MT Bold" pitchFamily="34" charset="0"/>
            </a:endParaRPr>
          </a:p>
        </p:txBody>
      </p:sp>
      <p:sp>
        <p:nvSpPr>
          <p:cNvPr id="4" name="TextBox 3"/>
          <p:cNvSpPr txBox="1"/>
          <p:nvPr/>
        </p:nvSpPr>
        <p:spPr>
          <a:xfrm>
            <a:off x="2857488" y="1357298"/>
            <a:ext cx="3929090" cy="1631216"/>
          </a:xfrm>
          <a:prstGeom prst="rect">
            <a:avLst/>
          </a:prstGeom>
          <a:noFill/>
        </p:spPr>
        <p:txBody>
          <a:bodyPr wrap="square" rtlCol="0">
            <a:spAutoFit/>
          </a:bodyPr>
          <a:lstStyle/>
          <a:p>
            <a:pPr>
              <a:buFontTx/>
              <a:buChar char="-"/>
            </a:pPr>
            <a:r>
              <a:rPr lang="en-US" sz="2000" dirty="0" smtClean="0">
                <a:latin typeface="Arial Rounded MT Bold" pitchFamily="34" charset="0"/>
              </a:rPr>
              <a:t>POST DATED CHEQUE </a:t>
            </a:r>
          </a:p>
          <a:p>
            <a:pPr>
              <a:buFontTx/>
              <a:buChar char="-"/>
            </a:pPr>
            <a:r>
              <a:rPr lang="en-US" sz="2000" dirty="0" smtClean="0">
                <a:latin typeface="Arial Rounded MT Bold" pitchFamily="34" charset="0"/>
              </a:rPr>
              <a:t>11 MONTH LEGAL</a:t>
            </a:r>
          </a:p>
          <a:p>
            <a:r>
              <a:rPr lang="en-US" sz="2000" dirty="0" smtClean="0">
                <a:latin typeface="Arial Rounded MT Bold" pitchFamily="34" charset="0"/>
              </a:rPr>
              <a:t>  AGREEMENT</a:t>
            </a:r>
          </a:p>
          <a:p>
            <a:r>
              <a:rPr lang="en-US" sz="2000" dirty="0" smtClean="0">
                <a:latin typeface="Arial Rounded MT Bold" pitchFamily="34" charset="0"/>
              </a:rPr>
              <a:t>- BANK GUARANTEE/LETTER OF CREDIT</a:t>
            </a:r>
            <a:endParaRPr lang="en-IN" sz="2000" dirty="0">
              <a:latin typeface="Arial Rounded MT Bold" pitchFamily="34" charset="0"/>
            </a:endParaRPr>
          </a:p>
        </p:txBody>
      </p:sp>
      <p:sp>
        <p:nvSpPr>
          <p:cNvPr id="5" name="Cube 4"/>
          <p:cNvSpPr/>
          <p:nvPr/>
        </p:nvSpPr>
        <p:spPr>
          <a:xfrm>
            <a:off x="500034" y="3214686"/>
            <a:ext cx="2357454" cy="785818"/>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Rounded MT Bold" pitchFamily="34" charset="0"/>
              </a:rPr>
              <a:t>SERVICES</a:t>
            </a:r>
            <a:endParaRPr lang="en-IN" sz="2000" b="1" dirty="0">
              <a:solidFill>
                <a:schemeClr val="tx1"/>
              </a:solidFill>
              <a:latin typeface="Arial Rounded MT Bold" pitchFamily="34" charset="0"/>
            </a:endParaRPr>
          </a:p>
        </p:txBody>
      </p:sp>
      <p:sp>
        <p:nvSpPr>
          <p:cNvPr id="6" name="TextBox 5"/>
          <p:cNvSpPr txBox="1"/>
          <p:nvPr/>
        </p:nvSpPr>
        <p:spPr>
          <a:xfrm>
            <a:off x="2928926" y="3714752"/>
            <a:ext cx="3429024" cy="2339102"/>
          </a:xfrm>
          <a:prstGeom prst="rect">
            <a:avLst/>
          </a:prstGeom>
          <a:noFill/>
        </p:spPr>
        <p:txBody>
          <a:bodyPr wrap="square" rtlCol="0">
            <a:spAutoFit/>
          </a:bodyPr>
          <a:lstStyle/>
          <a:p>
            <a:endParaRPr lang="en-IN" dirty="0" smtClean="0"/>
          </a:p>
          <a:p>
            <a:r>
              <a:rPr lang="en-IN" sz="2000" dirty="0" smtClean="0">
                <a:latin typeface="Arial Rounded MT Bold" pitchFamily="34" charset="0"/>
              </a:rPr>
              <a:t>-</a:t>
            </a:r>
            <a:r>
              <a:rPr lang="en-IN" sz="2200" dirty="0" smtClean="0">
                <a:latin typeface="Arial Rounded MT Bold" pitchFamily="34" charset="0"/>
              </a:rPr>
              <a:t>Extra software’s for data tracking  </a:t>
            </a:r>
          </a:p>
          <a:p>
            <a:r>
              <a:rPr lang="en-IN" sz="2200" dirty="0" smtClean="0">
                <a:latin typeface="Arial Rounded MT Bold" pitchFamily="34" charset="0"/>
              </a:rPr>
              <a:t>-Technical Support </a:t>
            </a:r>
          </a:p>
          <a:p>
            <a:r>
              <a:rPr lang="en-IN" sz="2200" dirty="0" smtClean="0">
                <a:latin typeface="Arial Rounded MT Bold" pitchFamily="34" charset="0"/>
              </a:rPr>
              <a:t>-Provide Hiring records </a:t>
            </a:r>
          </a:p>
          <a:p>
            <a:r>
              <a:rPr lang="en-IN" sz="2200" dirty="0" smtClean="0">
                <a:latin typeface="Arial Rounded MT Bold" pitchFamily="34" charset="0"/>
              </a:rPr>
              <a:t>-Online Onsite training  </a:t>
            </a:r>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png"/>
          <p:cNvPicPr/>
          <p:nvPr/>
        </p:nvPicPr>
        <p:blipFill>
          <a:blip r:embed="rId2" cstate="print"/>
          <a:stretch>
            <a:fillRect/>
          </a:stretch>
        </p:blipFill>
        <p:spPr>
          <a:xfrm>
            <a:off x="1785918" y="1643050"/>
            <a:ext cx="5964834" cy="4662487"/>
          </a:xfrm>
          <a:prstGeom prst="rect">
            <a:avLst/>
          </a:prstGeom>
          <a:ln>
            <a:solidFill>
              <a:schemeClr val="tx1"/>
            </a:solidFill>
          </a:ln>
        </p:spPr>
      </p:pic>
      <p:sp>
        <p:nvSpPr>
          <p:cNvPr id="3" name="Cube 2"/>
          <p:cNvSpPr/>
          <p:nvPr/>
        </p:nvSpPr>
        <p:spPr>
          <a:xfrm>
            <a:off x="500034" y="428604"/>
            <a:ext cx="3857652" cy="857256"/>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Rounded MT Bold" pitchFamily="34" charset="0"/>
              </a:rPr>
              <a:t>SAMPLE OF MORTGAGE</a:t>
            </a:r>
            <a:endParaRPr lang="en-IN" b="1"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14480" y="1571612"/>
            <a:ext cx="5286412" cy="4000528"/>
          </a:xfrm>
          <a:prstGeom prst="cloud">
            <a:avLst/>
          </a:prstGeom>
          <a:solidFill>
            <a:schemeClr val="accent2">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Rounded MT Bold" pitchFamily="34" charset="0"/>
              </a:rPr>
              <a:t>LEGAL </a:t>
            </a:r>
          </a:p>
          <a:p>
            <a:pPr algn="ctr"/>
            <a:r>
              <a:rPr lang="en-US" sz="3200" b="1" dirty="0" smtClean="0">
                <a:solidFill>
                  <a:schemeClr val="tx1"/>
                </a:solidFill>
                <a:latin typeface="Arial Rounded MT Bold" pitchFamily="34" charset="0"/>
              </a:rPr>
              <a:t>DOCUMENTS OF OUR COMPANY </a:t>
            </a:r>
            <a:endParaRPr lang="en-IN" sz="3200" b="1" dirty="0">
              <a:solidFill>
                <a:schemeClr val="tx1"/>
              </a:solidFill>
              <a:latin typeface="Arial Rounded MT Bold"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857356" y="357142"/>
            <a:ext cx="5495923" cy="614369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2976" y="535963"/>
          <a:ext cx="7000924" cy="5152170"/>
        </p:xfrm>
        <a:graphic>
          <a:graphicData uri="http://schemas.openxmlformats.org/drawingml/2006/table">
            <a:tbl>
              <a:tblPr firstRow="1" bandRow="1">
                <a:tableStyleId>{5940675A-B579-460E-94D1-54222C63F5DA}</a:tableStyleId>
              </a:tblPr>
              <a:tblGrid>
                <a:gridCol w="3418420"/>
                <a:gridCol w="3582504"/>
              </a:tblGrid>
              <a:tr h="827392">
                <a:tc>
                  <a:txBody>
                    <a:bodyPr/>
                    <a:lstStyle/>
                    <a:p>
                      <a:r>
                        <a:rPr lang="en-US" b="1" dirty="0" smtClean="0"/>
                        <a:t>1. LEGAL  NAME </a:t>
                      </a:r>
                      <a:endParaRPr lang="en-IN" b="1" dirty="0"/>
                    </a:p>
                  </a:txBody>
                  <a:tcPr>
                    <a:noFill/>
                  </a:tcPr>
                </a:tc>
                <a:tc>
                  <a:txBody>
                    <a:bodyPr/>
                    <a:lstStyle/>
                    <a:p>
                      <a:r>
                        <a:rPr lang="en-US" b="1" dirty="0" smtClean="0"/>
                        <a:t>BGASS ENTERPRISES PRIVATE LIMITED</a:t>
                      </a:r>
                      <a:endParaRPr lang="en-IN" b="1" dirty="0"/>
                    </a:p>
                  </a:txBody>
                  <a:tcPr>
                    <a:noFill/>
                  </a:tcPr>
                </a:tc>
              </a:tr>
              <a:tr h="827392">
                <a:tc>
                  <a:txBody>
                    <a:bodyPr/>
                    <a:lstStyle/>
                    <a:p>
                      <a:r>
                        <a:rPr lang="en-US" b="1" dirty="0" smtClean="0"/>
                        <a:t>2. TRADE NAME ,IF ANY</a:t>
                      </a:r>
                      <a:endParaRPr lang="en-IN" b="1" dirty="0"/>
                    </a:p>
                  </a:txBody>
                  <a:tcPr>
                    <a:noFill/>
                  </a:tcPr>
                </a:tc>
                <a:tc>
                  <a:txBody>
                    <a:bodyPr/>
                    <a:lstStyle/>
                    <a:p>
                      <a:r>
                        <a:rPr lang="en-US" b="1" dirty="0" smtClean="0"/>
                        <a:t>BGASS ENTERPRISES PRIVATE LIMITED</a:t>
                      </a:r>
                      <a:endParaRPr lang="en-IN" b="1" dirty="0"/>
                    </a:p>
                  </a:txBody>
                  <a:tcPr>
                    <a:noFill/>
                  </a:tcPr>
                </a:tc>
              </a:tr>
              <a:tr h="479362">
                <a:tc>
                  <a:txBody>
                    <a:bodyPr/>
                    <a:lstStyle/>
                    <a:p>
                      <a:r>
                        <a:rPr lang="en-US" b="1" smtClean="0"/>
                        <a:t>3. CONSTITUTION </a:t>
                      </a:r>
                      <a:r>
                        <a:rPr lang="en-US" b="1" dirty="0" smtClean="0"/>
                        <a:t>OF BUSINESS</a:t>
                      </a:r>
                      <a:endParaRPr lang="en-IN" b="1" dirty="0"/>
                    </a:p>
                  </a:txBody>
                  <a:tcPr>
                    <a:noFill/>
                  </a:tcPr>
                </a:tc>
                <a:tc>
                  <a:txBody>
                    <a:bodyPr/>
                    <a:lstStyle/>
                    <a:p>
                      <a:r>
                        <a:rPr lang="en-US" b="1" dirty="0" smtClean="0"/>
                        <a:t>PRIVATE LIMITED</a:t>
                      </a:r>
                      <a:r>
                        <a:rPr lang="en-US" b="1" baseline="0" dirty="0" smtClean="0"/>
                        <a:t> COMPANY</a:t>
                      </a:r>
                      <a:endParaRPr lang="en-IN" b="1" dirty="0"/>
                    </a:p>
                  </a:txBody>
                  <a:tcPr>
                    <a:noFill/>
                  </a:tcPr>
                </a:tc>
              </a:tr>
              <a:tr h="827392">
                <a:tc>
                  <a:txBody>
                    <a:bodyPr/>
                    <a:lstStyle/>
                    <a:p>
                      <a:r>
                        <a:rPr lang="en-US" b="1" smtClean="0"/>
                        <a:t>4. ADDRESS</a:t>
                      </a:r>
                      <a:r>
                        <a:rPr lang="en-US" b="1" baseline="0" smtClean="0"/>
                        <a:t> </a:t>
                      </a:r>
                      <a:r>
                        <a:rPr lang="en-US" b="1" baseline="0" dirty="0" smtClean="0"/>
                        <a:t>OF PRINCIPAL </a:t>
                      </a:r>
                      <a:r>
                        <a:rPr lang="en-US" b="1" baseline="0" smtClean="0"/>
                        <a:t>PLACE               OF </a:t>
                      </a:r>
                      <a:r>
                        <a:rPr lang="en-US" b="1" baseline="0" dirty="0" smtClean="0"/>
                        <a:t>BUSINESS</a:t>
                      </a:r>
                      <a:endParaRPr lang="en-IN" b="1" dirty="0"/>
                    </a:p>
                  </a:txBody>
                  <a:tcPr>
                    <a:noFill/>
                  </a:tcPr>
                </a:tc>
                <a:tc>
                  <a:txBody>
                    <a:bodyPr/>
                    <a:lstStyle/>
                    <a:p>
                      <a:r>
                        <a:rPr lang="en-US" b="1" dirty="0" smtClean="0"/>
                        <a:t>E-113 FIRST FLOOR SECTOR 6 NOIDA UTTARPRADESH 201301</a:t>
                      </a:r>
                      <a:endParaRPr lang="en-IN" b="1" dirty="0"/>
                    </a:p>
                  </a:txBody>
                  <a:tcPr>
                    <a:noFill/>
                  </a:tcPr>
                </a:tc>
              </a:tr>
              <a:tr h="723160">
                <a:tc>
                  <a:txBody>
                    <a:bodyPr/>
                    <a:lstStyle/>
                    <a:p>
                      <a:r>
                        <a:rPr lang="en-US" b="1" dirty="0" smtClean="0"/>
                        <a:t>5. GSTIN</a:t>
                      </a:r>
                      <a:endParaRPr lang="en-IN" b="1"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09AAHCB1625J1ZO</a:t>
                      </a:r>
                      <a:endParaRPr lang="en-IN" b="1" dirty="0" smtClean="0"/>
                    </a:p>
                    <a:p>
                      <a:endParaRPr lang="en-IN" dirty="0"/>
                    </a:p>
                  </a:txBody>
                  <a:tcPr>
                    <a:noFill/>
                  </a:tcPr>
                </a:tc>
              </a:tr>
              <a:tr h="827392">
                <a:tc>
                  <a:txBody>
                    <a:bodyPr/>
                    <a:lstStyle/>
                    <a:p>
                      <a:r>
                        <a:rPr lang="en-US" b="1" dirty="0" smtClean="0"/>
                        <a:t>6. CORPORATE IDENTITY</a:t>
                      </a:r>
                      <a:r>
                        <a:rPr lang="en-US" b="1" baseline="0" dirty="0" smtClean="0"/>
                        <a:t> NUMBER</a:t>
                      </a:r>
                      <a:endParaRPr lang="en-IN" b="1"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U74999DL2017PTC315405</a:t>
                      </a:r>
                      <a:endParaRPr lang="en-IN" b="1" dirty="0" smtClean="0"/>
                    </a:p>
                    <a:p>
                      <a:endParaRPr lang="en-IN" dirty="0"/>
                    </a:p>
                  </a:txBody>
                  <a:tcPr>
                    <a:noFill/>
                  </a:tcPr>
                </a:tc>
              </a:tr>
              <a:tr h="544790">
                <a:tc>
                  <a:txBody>
                    <a:bodyPr/>
                    <a:lstStyle/>
                    <a:p>
                      <a:r>
                        <a:rPr lang="en-US" b="1" dirty="0" smtClean="0"/>
                        <a:t>7. PERMENANT ACCOUNT NUMBER</a:t>
                      </a:r>
                      <a:endParaRPr lang="en-IN" b="1" dirty="0"/>
                    </a:p>
                  </a:txBody>
                  <a:tcPr>
                    <a:noFill/>
                  </a:tcPr>
                </a:tc>
                <a:tc>
                  <a:txBody>
                    <a:bodyPr/>
                    <a:lstStyle/>
                    <a:p>
                      <a:r>
                        <a:rPr lang="en-US" b="1" dirty="0" smtClean="0"/>
                        <a:t>AAHCBI625J</a:t>
                      </a:r>
                      <a:endParaRPr lang="en-IN" b="1" dirty="0"/>
                    </a:p>
                  </a:txBody>
                  <a:tcP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928794" y="357166"/>
            <a:ext cx="5362575" cy="628654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614488" y="142852"/>
            <a:ext cx="5915025" cy="657229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mazng\Downloads\com doc.jpeg"/>
          <p:cNvPicPr>
            <a:picLocks noChangeAspect="1" noChangeArrowheads="1"/>
          </p:cNvPicPr>
          <p:nvPr/>
        </p:nvPicPr>
        <p:blipFill>
          <a:blip r:embed="rId2" cstate="print"/>
          <a:srcRect/>
          <a:stretch>
            <a:fillRect/>
          </a:stretch>
        </p:blipFill>
        <p:spPr bwMode="auto">
          <a:xfrm>
            <a:off x="2100226" y="285728"/>
            <a:ext cx="4943548" cy="628654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28728" y="357166"/>
            <a:ext cx="6286544" cy="628176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794" y="2786058"/>
            <a:ext cx="4714908" cy="1015663"/>
          </a:xfrm>
          <a:prstGeom prst="rect">
            <a:avLst/>
          </a:prstGeom>
          <a:noFill/>
        </p:spPr>
        <p:txBody>
          <a:bodyPr wrap="square" rtlCol="0">
            <a:spAutoFit/>
          </a:bodyPr>
          <a:lstStyle/>
          <a:p>
            <a:r>
              <a:rPr lang="en-US" sz="6000" u="sng" dirty="0" smtClean="0">
                <a:latin typeface="Arial Rounded MT Bold" pitchFamily="34" charset="0"/>
              </a:rPr>
              <a:t>THANKYOU</a:t>
            </a:r>
            <a:endParaRPr lang="en-IN" sz="6000" u="sng" dirty="0">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4929190" y="1714488"/>
            <a:ext cx="1223132" cy="12076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428596" y="2714620"/>
            <a:ext cx="3857652" cy="3214710"/>
          </a:xfrm>
          <a:prstGeom prst="cloud">
            <a:avLst/>
          </a:prstGeom>
          <a:solidFill>
            <a:schemeClr val="accent2">
              <a:lumMod val="60000"/>
              <a:lumOff val="40000"/>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Arrow Connector 8"/>
          <p:cNvCxnSpPr/>
          <p:nvPr/>
        </p:nvCxnSpPr>
        <p:spPr>
          <a:xfrm rot="10800000" flipV="1">
            <a:off x="2428860" y="1714488"/>
            <a:ext cx="1357322" cy="1143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Cloud 12"/>
          <p:cNvSpPr/>
          <p:nvPr/>
        </p:nvSpPr>
        <p:spPr>
          <a:xfrm>
            <a:off x="5000628" y="2643182"/>
            <a:ext cx="3857652" cy="3214710"/>
          </a:xfrm>
          <a:prstGeom prst="cloud">
            <a:avLst/>
          </a:prstGeom>
          <a:solidFill>
            <a:schemeClr val="accent2">
              <a:lumMod val="60000"/>
              <a:lumOff val="40000"/>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1071538" y="3286124"/>
            <a:ext cx="2428892" cy="2010430"/>
          </a:xfrm>
          <a:prstGeom prst="rect">
            <a:avLst/>
          </a:prstGeom>
          <a:noFill/>
        </p:spPr>
        <p:txBody>
          <a:bodyPr wrap="square" rtlCol="0">
            <a:spAutoFit/>
          </a:bodyPr>
          <a:lstStyle/>
          <a:p>
            <a:pPr algn="ctr"/>
            <a:r>
              <a:rPr lang="en-US" sz="3000" b="1" dirty="0" smtClean="0">
                <a:latin typeface="Arial Rounded MT Bold" pitchFamily="34" charset="0"/>
              </a:rPr>
              <a:t>ONLINE DATA ENTRY PROJECT</a:t>
            </a:r>
            <a:endParaRPr lang="en-IN" sz="3000" b="1" dirty="0">
              <a:latin typeface="Arial Rounded MT Bold" pitchFamily="34" charset="0"/>
            </a:endParaRPr>
          </a:p>
        </p:txBody>
      </p:sp>
      <p:sp>
        <p:nvSpPr>
          <p:cNvPr id="19" name="TextBox 18"/>
          <p:cNvSpPr txBox="1"/>
          <p:nvPr/>
        </p:nvSpPr>
        <p:spPr>
          <a:xfrm>
            <a:off x="5643570" y="3214686"/>
            <a:ext cx="2428892" cy="1938992"/>
          </a:xfrm>
          <a:prstGeom prst="rect">
            <a:avLst/>
          </a:prstGeom>
          <a:noFill/>
        </p:spPr>
        <p:txBody>
          <a:bodyPr wrap="square" rtlCol="0">
            <a:spAutoFit/>
          </a:bodyPr>
          <a:lstStyle/>
          <a:p>
            <a:pPr algn="ctr"/>
            <a:r>
              <a:rPr lang="en-US" sz="3000" b="1" dirty="0" smtClean="0">
                <a:latin typeface="Arial Rounded MT Bold" pitchFamily="34" charset="0"/>
              </a:rPr>
              <a:t>OFFLINE DATA ENTRY PROJECT</a:t>
            </a:r>
            <a:endParaRPr lang="en-IN" sz="3000" b="1" dirty="0">
              <a:latin typeface="Arial Rounded MT Bold" pitchFamily="34" charset="0"/>
            </a:endParaRPr>
          </a:p>
        </p:txBody>
      </p:sp>
      <p:sp>
        <p:nvSpPr>
          <p:cNvPr id="21" name="Cube 20"/>
          <p:cNvSpPr/>
          <p:nvPr/>
        </p:nvSpPr>
        <p:spPr>
          <a:xfrm>
            <a:off x="1785918" y="857232"/>
            <a:ext cx="5143536" cy="857256"/>
          </a:xfrm>
          <a:prstGeom prst="cube">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p:cNvSpPr txBox="1"/>
          <p:nvPr/>
        </p:nvSpPr>
        <p:spPr>
          <a:xfrm>
            <a:off x="2000232" y="1214422"/>
            <a:ext cx="4572032" cy="646331"/>
          </a:xfrm>
          <a:prstGeom prst="rect">
            <a:avLst/>
          </a:prstGeom>
          <a:solidFill>
            <a:schemeClr val="tx2">
              <a:lumMod val="60000"/>
              <a:lumOff val="40000"/>
              <a:alpha val="0"/>
            </a:schemeClr>
          </a:solidFill>
        </p:spPr>
        <p:txBody>
          <a:bodyPr wrap="square" rtlCol="0">
            <a:spAutoFit/>
          </a:bodyPr>
          <a:lstStyle/>
          <a:p>
            <a:r>
              <a:rPr lang="en-US" b="1" u="sng" dirty="0" smtClean="0">
                <a:latin typeface="Arial Rounded MT Bold" pitchFamily="34" charset="0"/>
              </a:rPr>
              <a:t>KINDS  OF  PROJECT  WE  DEAL  WITH</a:t>
            </a:r>
            <a:endParaRPr lang="en-IN" b="1" u="sng" dirty="0" smtClean="0">
              <a:latin typeface="Arial Rounded MT Bold" pitchFamily="34" charset="0"/>
            </a:endParaRP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642910" y="2500306"/>
            <a:ext cx="1143008" cy="857256"/>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ube 2"/>
          <p:cNvSpPr/>
          <p:nvPr/>
        </p:nvSpPr>
        <p:spPr>
          <a:xfrm>
            <a:off x="642910" y="4214818"/>
            <a:ext cx="1143008" cy="857256"/>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857224" y="2643182"/>
            <a:ext cx="571504" cy="707886"/>
          </a:xfrm>
          <a:prstGeom prst="rect">
            <a:avLst/>
          </a:prstGeom>
          <a:noFill/>
        </p:spPr>
        <p:txBody>
          <a:bodyPr wrap="square" rtlCol="0">
            <a:spAutoFit/>
          </a:bodyPr>
          <a:lstStyle/>
          <a:p>
            <a:r>
              <a:rPr lang="en-US" sz="4000" b="1" dirty="0">
                <a:latin typeface="Arial Rounded MT Bold" pitchFamily="34" charset="0"/>
              </a:rPr>
              <a:t>A</a:t>
            </a:r>
            <a:endParaRPr lang="en-IN" sz="4000" b="1" dirty="0">
              <a:latin typeface="Arial Rounded MT Bold" pitchFamily="34" charset="0"/>
            </a:endParaRPr>
          </a:p>
        </p:txBody>
      </p:sp>
      <p:sp>
        <p:nvSpPr>
          <p:cNvPr id="5" name="TextBox 4"/>
          <p:cNvSpPr txBox="1"/>
          <p:nvPr/>
        </p:nvSpPr>
        <p:spPr>
          <a:xfrm>
            <a:off x="857224" y="4357694"/>
            <a:ext cx="571504" cy="707886"/>
          </a:xfrm>
          <a:prstGeom prst="rect">
            <a:avLst/>
          </a:prstGeom>
          <a:noFill/>
        </p:spPr>
        <p:txBody>
          <a:bodyPr wrap="square" rtlCol="0">
            <a:spAutoFit/>
          </a:bodyPr>
          <a:lstStyle/>
          <a:p>
            <a:r>
              <a:rPr lang="en-US" sz="4000" b="1" dirty="0" smtClean="0">
                <a:latin typeface="Arial Rounded MT Bold" pitchFamily="34" charset="0"/>
              </a:rPr>
              <a:t>B</a:t>
            </a:r>
            <a:endParaRPr lang="en-IN" sz="4000" b="1" dirty="0">
              <a:latin typeface="Arial Rounded MT Bold" pitchFamily="34" charset="0"/>
            </a:endParaRPr>
          </a:p>
        </p:txBody>
      </p:sp>
      <p:sp>
        <p:nvSpPr>
          <p:cNvPr id="6" name="Cube 5"/>
          <p:cNvSpPr/>
          <p:nvPr/>
        </p:nvSpPr>
        <p:spPr>
          <a:xfrm>
            <a:off x="1714480" y="642918"/>
            <a:ext cx="5357850" cy="1071570"/>
          </a:xfrm>
          <a:prstGeom prst="cube">
            <a:avLst/>
          </a:prstGeom>
          <a:solidFill>
            <a:schemeClr val="tx2">
              <a:lumMod val="60000"/>
              <a:lumOff val="4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2143108" y="1142984"/>
            <a:ext cx="5000660" cy="400110"/>
          </a:xfrm>
          <a:prstGeom prst="rect">
            <a:avLst/>
          </a:prstGeom>
          <a:noFill/>
        </p:spPr>
        <p:txBody>
          <a:bodyPr wrap="square" rtlCol="0">
            <a:spAutoFit/>
          </a:bodyPr>
          <a:lstStyle/>
          <a:p>
            <a:r>
              <a:rPr lang="en-US" sz="2000" b="1" dirty="0" smtClean="0">
                <a:latin typeface="Arial Rounded MT Bold" pitchFamily="34" charset="0"/>
              </a:rPr>
              <a:t>ONLINE  DATA  ENTRY  PROJECT</a:t>
            </a:r>
            <a:endParaRPr lang="en-IN" sz="2000" b="1" dirty="0">
              <a:latin typeface="Arial Rounded MT Bold" pitchFamily="34" charset="0"/>
            </a:endParaRPr>
          </a:p>
        </p:txBody>
      </p:sp>
      <p:sp>
        <p:nvSpPr>
          <p:cNvPr id="9" name="TextBox 8"/>
          <p:cNvSpPr txBox="1"/>
          <p:nvPr/>
        </p:nvSpPr>
        <p:spPr>
          <a:xfrm>
            <a:off x="2143108" y="2571744"/>
            <a:ext cx="6215106" cy="584775"/>
          </a:xfrm>
          <a:prstGeom prst="rect">
            <a:avLst/>
          </a:prstGeom>
          <a:noFill/>
        </p:spPr>
        <p:txBody>
          <a:bodyPr wrap="square" rtlCol="0">
            <a:spAutoFit/>
          </a:bodyPr>
          <a:lstStyle/>
          <a:p>
            <a:r>
              <a:rPr lang="en-US" sz="3200" b="1" dirty="0" smtClean="0">
                <a:latin typeface="Arial Rounded MT Bold" pitchFamily="34" charset="0"/>
              </a:rPr>
              <a:t>COPY PASTE PROJECT</a:t>
            </a:r>
            <a:endParaRPr lang="en-IN" sz="3200" b="1" dirty="0">
              <a:latin typeface="Arial Rounded MT Bold" pitchFamily="34" charset="0"/>
            </a:endParaRPr>
          </a:p>
        </p:txBody>
      </p:sp>
      <p:sp>
        <p:nvSpPr>
          <p:cNvPr id="10" name="TextBox 9"/>
          <p:cNvSpPr txBox="1"/>
          <p:nvPr/>
        </p:nvSpPr>
        <p:spPr>
          <a:xfrm>
            <a:off x="2143108" y="4286256"/>
            <a:ext cx="6572296" cy="584775"/>
          </a:xfrm>
          <a:prstGeom prst="rect">
            <a:avLst/>
          </a:prstGeom>
          <a:noFill/>
        </p:spPr>
        <p:txBody>
          <a:bodyPr wrap="square" rtlCol="0">
            <a:spAutoFit/>
          </a:bodyPr>
          <a:lstStyle/>
          <a:p>
            <a:r>
              <a:rPr lang="en-US" sz="3200" b="1" dirty="0" smtClean="0">
                <a:latin typeface="Arial Rounded MT Bold" pitchFamily="34" charset="0"/>
              </a:rPr>
              <a:t>COPY PASTE DESCRIPTION</a:t>
            </a:r>
            <a:endParaRPr lang="en-IN" sz="3200" b="1" dirty="0">
              <a:latin typeface="Arial Rounded MT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latin typeface="Arial Rounded MT Bold" pitchFamily="34" charset="0"/>
              </a:rPr>
              <a:t>ONLINE COPY PASTE PROJECT</a:t>
            </a:r>
            <a:endParaRPr lang="en-IN" sz="4000" u="sng" dirty="0">
              <a:latin typeface="Arial Rounded MT Bold" pitchFamily="34" charset="0"/>
            </a:endParaRPr>
          </a:p>
        </p:txBody>
      </p:sp>
      <p:sp>
        <p:nvSpPr>
          <p:cNvPr id="3" name="Content Placeholder 2"/>
          <p:cNvSpPr>
            <a:spLocks noGrp="1"/>
          </p:cNvSpPr>
          <p:nvPr>
            <p:ph idx="1"/>
          </p:nvPr>
        </p:nvSpPr>
        <p:spPr/>
        <p:txBody>
          <a:bodyPr>
            <a:normAutofit fontScale="77500" lnSpcReduction="20000"/>
          </a:bodyPr>
          <a:lstStyle/>
          <a:p>
            <a:pPr>
              <a:buNone/>
            </a:pPr>
            <a:r>
              <a:rPr lang="en-US" u="sng" dirty="0" smtClean="0">
                <a:latin typeface="Arial Rounded MT Bold" pitchFamily="34" charset="0"/>
              </a:rPr>
              <a:t>WORK DESCRIPTI</a:t>
            </a:r>
          </a:p>
          <a:p>
            <a:pPr>
              <a:buNone/>
            </a:pPr>
            <a:r>
              <a:rPr lang="en-US" dirty="0">
                <a:latin typeface="Arial Rounded MT Bold" pitchFamily="34" charset="0"/>
              </a:rPr>
              <a:t> </a:t>
            </a:r>
            <a:r>
              <a:rPr lang="en-US" dirty="0" smtClean="0">
                <a:latin typeface="Arial Rounded MT Bold" pitchFamily="34" charset="0"/>
              </a:rPr>
              <a:t>                           </a:t>
            </a:r>
          </a:p>
          <a:p>
            <a:pPr>
              <a:buNone/>
            </a:pPr>
            <a:r>
              <a:rPr lang="en-US" sz="2000" dirty="0">
                <a:latin typeface="Arial Rounded MT Bold" pitchFamily="34" charset="0"/>
              </a:rPr>
              <a:t> </a:t>
            </a:r>
            <a:r>
              <a:rPr lang="en-US" sz="2000" dirty="0" smtClean="0">
                <a:latin typeface="Arial Rounded MT Bold" pitchFamily="34" charset="0"/>
              </a:rPr>
              <a:t>                                            1. ONLINE DATA MINING PROJECT</a:t>
            </a:r>
          </a:p>
          <a:p>
            <a:pPr>
              <a:buNone/>
            </a:pPr>
            <a:r>
              <a:rPr lang="en-US" sz="2000" dirty="0">
                <a:latin typeface="Arial Rounded MT Bold" pitchFamily="34" charset="0"/>
              </a:rPr>
              <a:t> </a:t>
            </a:r>
            <a:r>
              <a:rPr lang="en-US" sz="2000" dirty="0" smtClean="0">
                <a:latin typeface="Arial Rounded MT Bold" pitchFamily="34" charset="0"/>
              </a:rPr>
              <a:t>                                            2. TOTAL 12 FIELDS</a:t>
            </a:r>
          </a:p>
          <a:p>
            <a:pPr>
              <a:buNone/>
            </a:pPr>
            <a:r>
              <a:rPr lang="en-US" sz="2000" dirty="0">
                <a:latin typeface="Arial Rounded MT Bold" pitchFamily="34" charset="0"/>
              </a:rPr>
              <a:t> </a:t>
            </a:r>
            <a:r>
              <a:rPr lang="en-US" sz="2000" dirty="0" smtClean="0">
                <a:latin typeface="Arial Rounded MT Bold" pitchFamily="34" charset="0"/>
              </a:rPr>
              <a:t>                                            3. THREE FIELD COPY PASTE REST </a:t>
            </a:r>
          </a:p>
          <a:p>
            <a:pPr>
              <a:buNone/>
            </a:pPr>
            <a:r>
              <a:rPr lang="en-US" sz="2000" dirty="0">
                <a:latin typeface="Arial Rounded MT Bold" pitchFamily="34" charset="0"/>
              </a:rPr>
              <a:t> </a:t>
            </a:r>
            <a:r>
              <a:rPr lang="en-US" sz="2000" dirty="0" smtClean="0">
                <a:latin typeface="Arial Rounded MT Bold" pitchFamily="34" charset="0"/>
              </a:rPr>
              <a:t>                                                  FIELDS DROP DOWN (YES/NO)</a:t>
            </a:r>
          </a:p>
          <a:p>
            <a:pPr>
              <a:buNone/>
            </a:pPr>
            <a:r>
              <a:rPr lang="en-US" sz="2000" dirty="0">
                <a:latin typeface="Arial Rounded MT Bold" pitchFamily="34" charset="0"/>
              </a:rPr>
              <a:t> </a:t>
            </a:r>
            <a:r>
              <a:rPr lang="en-US" sz="2000" dirty="0" smtClean="0">
                <a:latin typeface="Arial Rounded MT Bold" pitchFamily="34" charset="0"/>
              </a:rPr>
              <a:t>                                            4. UNLIMITED DATA</a:t>
            </a:r>
          </a:p>
          <a:p>
            <a:pPr>
              <a:buNone/>
            </a:pPr>
            <a:r>
              <a:rPr lang="en-US" sz="2000" dirty="0">
                <a:latin typeface="Arial Rounded MT Bold" pitchFamily="34" charset="0"/>
              </a:rPr>
              <a:t> </a:t>
            </a:r>
            <a:r>
              <a:rPr lang="en-US" sz="2000" dirty="0" smtClean="0">
                <a:latin typeface="Arial Rounded MT Bold" pitchFamily="34" charset="0"/>
              </a:rPr>
              <a:t>                                            5. NO FIXED TARGET</a:t>
            </a:r>
          </a:p>
          <a:p>
            <a:pPr>
              <a:buNone/>
            </a:pPr>
            <a:r>
              <a:rPr lang="en-US" sz="2000" dirty="0">
                <a:latin typeface="Arial Rounded MT Bold" pitchFamily="34" charset="0"/>
              </a:rPr>
              <a:t> </a:t>
            </a:r>
            <a:r>
              <a:rPr lang="en-US" sz="2000" dirty="0" smtClean="0">
                <a:latin typeface="Arial Rounded MT Bold" pitchFamily="34" charset="0"/>
              </a:rPr>
              <a:t>                                            6. NO TIME LIMIT (24*6 WORKING)</a:t>
            </a:r>
          </a:p>
          <a:p>
            <a:pPr>
              <a:buNone/>
            </a:pPr>
            <a:r>
              <a:rPr lang="en-US" sz="2000" dirty="0">
                <a:latin typeface="Arial Rounded MT Bold" pitchFamily="34" charset="0"/>
              </a:rPr>
              <a:t> </a:t>
            </a:r>
            <a:r>
              <a:rPr lang="en-US" sz="2000" dirty="0" smtClean="0">
                <a:latin typeface="Arial Rounded MT Bold" pitchFamily="34" charset="0"/>
              </a:rPr>
              <a:t>                                            7. FORM RATE 17 Rs. PER FORM    </a:t>
            </a:r>
          </a:p>
          <a:p>
            <a:pPr>
              <a:buNone/>
            </a:pPr>
            <a:r>
              <a:rPr lang="en-US" sz="2000" dirty="0">
                <a:latin typeface="Arial Rounded MT Bold" pitchFamily="34" charset="0"/>
              </a:rPr>
              <a:t> </a:t>
            </a:r>
            <a:r>
              <a:rPr lang="en-US" sz="2000" dirty="0" smtClean="0">
                <a:latin typeface="Arial Rounded MT Bold" pitchFamily="34" charset="0"/>
              </a:rPr>
              <a:t>                                                 (INCREASES </a:t>
            </a:r>
            <a:r>
              <a:rPr lang="en-US" sz="2000" smtClean="0">
                <a:latin typeface="Arial Rounded MT Bold" pitchFamily="34" charset="0"/>
              </a:rPr>
              <a:t>UPTO Rs.27)  </a:t>
            </a:r>
            <a:endParaRPr lang="en-US" sz="2000" dirty="0" smtClean="0">
              <a:latin typeface="Arial Rounded MT Bold" pitchFamily="34" charset="0"/>
            </a:endParaRPr>
          </a:p>
          <a:p>
            <a:pPr>
              <a:buNone/>
            </a:pPr>
            <a:r>
              <a:rPr lang="en-US" sz="2000" dirty="0">
                <a:latin typeface="Arial Rounded MT Bold" pitchFamily="34" charset="0"/>
              </a:rPr>
              <a:t> </a:t>
            </a:r>
            <a:r>
              <a:rPr lang="en-US" sz="2000" dirty="0" smtClean="0">
                <a:latin typeface="Arial Rounded MT Bold" pitchFamily="34" charset="0"/>
              </a:rPr>
              <a:t>                                            8. TRAINING PROVIDED BY COMPANIES </a:t>
            </a:r>
          </a:p>
          <a:p>
            <a:pPr>
              <a:buNone/>
            </a:pPr>
            <a:r>
              <a:rPr lang="en-US" sz="2000" dirty="0">
                <a:latin typeface="Arial Rounded MT Bold" pitchFamily="34" charset="0"/>
              </a:rPr>
              <a:t> </a:t>
            </a:r>
            <a:r>
              <a:rPr lang="en-US" sz="2000" dirty="0" smtClean="0">
                <a:latin typeface="Arial Rounded MT Bold" pitchFamily="34" charset="0"/>
              </a:rPr>
              <a:t>                                                  SIDE</a:t>
            </a:r>
          </a:p>
          <a:p>
            <a:pPr>
              <a:buNone/>
            </a:pPr>
            <a:r>
              <a:rPr lang="en-US" sz="2000" dirty="0">
                <a:latin typeface="Arial Rounded MT Bold" pitchFamily="34" charset="0"/>
              </a:rPr>
              <a:t> </a:t>
            </a:r>
            <a:r>
              <a:rPr lang="en-US" sz="2000" dirty="0" smtClean="0">
                <a:latin typeface="Arial Rounded MT Bold" pitchFamily="34" charset="0"/>
              </a:rPr>
              <a:t>                                            9. WORK TRACKING LINK PROVIDED</a:t>
            </a:r>
          </a:p>
          <a:p>
            <a:pPr>
              <a:buNone/>
            </a:pPr>
            <a:r>
              <a:rPr lang="en-US" sz="2000" dirty="0">
                <a:latin typeface="Arial Rounded MT Bold" pitchFamily="34" charset="0"/>
              </a:rPr>
              <a:t> </a:t>
            </a:r>
            <a:r>
              <a:rPr lang="en-US" sz="2000" dirty="0" smtClean="0">
                <a:latin typeface="Arial Rounded MT Bold" pitchFamily="34" charset="0"/>
              </a:rPr>
              <a:t>                                           10. DAILY BASIS QUALITY CHECK REPORT </a:t>
            </a:r>
          </a:p>
          <a:p>
            <a:pPr>
              <a:buNone/>
            </a:pPr>
            <a:r>
              <a:rPr lang="en-US" sz="2000" dirty="0">
                <a:latin typeface="Arial Rounded MT Bold" pitchFamily="34" charset="0"/>
              </a:rPr>
              <a:t> </a:t>
            </a:r>
            <a:r>
              <a:rPr lang="en-US" sz="2000" dirty="0" smtClean="0">
                <a:latin typeface="Arial Rounded MT Bold" pitchFamily="34" charset="0"/>
              </a:rPr>
              <a:t>                                                 GENERATED        </a:t>
            </a:r>
          </a:p>
          <a:p>
            <a:pPr>
              <a:buNone/>
            </a:pPr>
            <a:r>
              <a:rPr lang="en-US" sz="2000" dirty="0">
                <a:latin typeface="Arial Rounded MT Bold" pitchFamily="34" charset="0"/>
              </a:rPr>
              <a:t> </a:t>
            </a:r>
            <a:r>
              <a:rPr lang="en-US" sz="2000" dirty="0" smtClean="0">
                <a:latin typeface="Arial Rounded MT Bold" pitchFamily="34" charset="0"/>
              </a:rPr>
              <a:t>                                           11. NO TERMINATION CLAUSE                           </a:t>
            </a:r>
            <a:endParaRPr lang="en-IN" dirty="0">
              <a:latin typeface="Arial Rounded MT Bold" pitchFamily="34" charset="0"/>
            </a:endParaRPr>
          </a:p>
        </p:txBody>
      </p:sp>
      <p:sp>
        <p:nvSpPr>
          <p:cNvPr id="6" name="Cube 5"/>
          <p:cNvSpPr/>
          <p:nvPr/>
        </p:nvSpPr>
        <p:spPr>
          <a:xfrm>
            <a:off x="428596" y="1428736"/>
            <a:ext cx="3286148" cy="785818"/>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500034" y="1714488"/>
            <a:ext cx="3071834" cy="400110"/>
          </a:xfrm>
          <a:prstGeom prst="rect">
            <a:avLst/>
          </a:prstGeom>
          <a:noFill/>
        </p:spPr>
        <p:txBody>
          <a:bodyPr wrap="square" rtlCol="0">
            <a:spAutoFit/>
          </a:bodyPr>
          <a:lstStyle/>
          <a:p>
            <a:r>
              <a:rPr lang="en-US" sz="2000" u="sng" dirty="0" smtClean="0">
                <a:latin typeface="Arial Rounded MT Bold" pitchFamily="34" charset="0"/>
              </a:rPr>
              <a:t>WORK DESCRIPTION</a:t>
            </a:r>
            <a:endParaRPr lang="en-IN" sz="2000" u="sng" dirty="0">
              <a:latin typeface="Arial Rounded MT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9000" r="-9000"/>
          </a:stretch>
        </a:blipFill>
        <a:effectLst/>
      </p:bgPr>
    </p:bg>
    <p:spTree>
      <p:nvGrpSpPr>
        <p:cNvPr id="1" name=""/>
        <p:cNvGrpSpPr/>
        <p:nvPr/>
      </p:nvGrpSpPr>
      <p:grpSpPr>
        <a:xfrm>
          <a:off x="0" y="0"/>
          <a:ext cx="0" cy="0"/>
          <a:chOff x="0" y="0"/>
          <a:chExt cx="0" cy="0"/>
        </a:xfrm>
      </p:grpSpPr>
      <p:sp>
        <p:nvSpPr>
          <p:cNvPr id="4" name="Cube 3"/>
          <p:cNvSpPr/>
          <p:nvPr/>
        </p:nvSpPr>
        <p:spPr>
          <a:xfrm>
            <a:off x="857224" y="1000108"/>
            <a:ext cx="3500462" cy="1071570"/>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1000100" y="1357298"/>
            <a:ext cx="3357586" cy="523220"/>
          </a:xfrm>
          <a:prstGeom prst="rect">
            <a:avLst/>
          </a:prstGeom>
          <a:noFill/>
        </p:spPr>
        <p:txBody>
          <a:bodyPr wrap="square" rtlCol="0">
            <a:spAutoFit/>
          </a:bodyPr>
          <a:lstStyle/>
          <a:p>
            <a:r>
              <a:rPr lang="en-US" sz="2800" u="sng" dirty="0" smtClean="0">
                <a:latin typeface="Arial Rounded MT Bold" pitchFamily="34" charset="0"/>
              </a:rPr>
              <a:t>BILLING CYCLE</a:t>
            </a:r>
            <a:endParaRPr lang="en-IN" sz="2800" u="sng" dirty="0">
              <a:latin typeface="Arial Rounded MT Bold" pitchFamily="34" charset="0"/>
            </a:endParaRPr>
          </a:p>
        </p:txBody>
      </p:sp>
      <p:sp>
        <p:nvSpPr>
          <p:cNvPr id="11" name="TextBox 10"/>
          <p:cNvSpPr txBox="1"/>
          <p:nvPr/>
        </p:nvSpPr>
        <p:spPr>
          <a:xfrm>
            <a:off x="714348" y="1944332"/>
            <a:ext cx="3143272" cy="369332"/>
          </a:xfrm>
          <a:prstGeom prst="rect">
            <a:avLst/>
          </a:prstGeom>
          <a:noFill/>
        </p:spPr>
        <p:txBody>
          <a:bodyPr wrap="square" rtlCol="0">
            <a:spAutoFit/>
          </a:bodyPr>
          <a:lstStyle/>
          <a:p>
            <a:endParaRPr lang="en-IN" dirty="0"/>
          </a:p>
        </p:txBody>
      </p:sp>
      <p:sp>
        <p:nvSpPr>
          <p:cNvPr id="12" name="TextBox 11"/>
          <p:cNvSpPr txBox="1"/>
          <p:nvPr/>
        </p:nvSpPr>
        <p:spPr>
          <a:xfrm>
            <a:off x="2214546" y="2143116"/>
            <a:ext cx="5409301" cy="2954655"/>
          </a:xfrm>
          <a:prstGeom prst="rect">
            <a:avLst/>
          </a:prstGeom>
          <a:noFill/>
        </p:spPr>
        <p:txBody>
          <a:bodyPr wrap="square" rtlCol="0">
            <a:spAutoFit/>
          </a:bodyPr>
          <a:lstStyle/>
          <a:p>
            <a:pPr marL="342900" indent="-342900">
              <a:buAutoNum type="arabicPeriod"/>
            </a:pPr>
            <a:r>
              <a:rPr lang="en-US" sz="2400" dirty="0" smtClean="0">
                <a:latin typeface="Arial Rounded MT Bold" pitchFamily="34" charset="0"/>
              </a:rPr>
              <a:t>BILLING GENERATED IN 7-7 DAYS</a:t>
            </a:r>
          </a:p>
          <a:p>
            <a:pPr marL="342900" indent="-342900">
              <a:buAutoNum type="arabicPeriod"/>
            </a:pPr>
            <a:r>
              <a:rPr lang="en-US" sz="2400" dirty="0" smtClean="0">
                <a:latin typeface="Arial Rounded MT Bold" pitchFamily="34" charset="0"/>
              </a:rPr>
              <a:t>AFTER 7 DAYS YOU NEED TO GENERATE AN INVOICE</a:t>
            </a:r>
          </a:p>
          <a:p>
            <a:pPr marL="342900" indent="-342900">
              <a:buAutoNum type="arabicPeriod"/>
            </a:pPr>
            <a:r>
              <a:rPr lang="en-US" sz="2400" dirty="0" smtClean="0">
                <a:latin typeface="Arial Rounded MT Bold" pitchFamily="34" charset="0"/>
              </a:rPr>
              <a:t>AFTER RECEIVING AN INVOICE PAYMENT WILL BE GENERATED IN 48 TO 72 HOURS </a:t>
            </a:r>
          </a:p>
          <a:p>
            <a:pPr marL="342900" indent="-342900">
              <a:buAutoNum type="arabicPeriod"/>
            </a:pP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1071538" y="1285860"/>
            <a:ext cx="3286148" cy="1428760"/>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214414" y="1857364"/>
            <a:ext cx="2571768" cy="646331"/>
          </a:xfrm>
          <a:prstGeom prst="rect">
            <a:avLst/>
          </a:prstGeom>
          <a:noFill/>
        </p:spPr>
        <p:txBody>
          <a:bodyPr wrap="square" rtlCol="0">
            <a:spAutoFit/>
          </a:bodyPr>
          <a:lstStyle/>
          <a:p>
            <a:r>
              <a:rPr lang="en-US" b="1" u="sng" dirty="0" smtClean="0">
                <a:latin typeface="Arial Rounded MT Bold" pitchFamily="34" charset="0"/>
              </a:rPr>
              <a:t>SECURITY AND SERVICE CHARGES</a:t>
            </a:r>
            <a:endParaRPr lang="en-IN" b="1" u="sng" dirty="0">
              <a:latin typeface="Arial Rounded MT Bold" pitchFamily="34" charset="0"/>
            </a:endParaRPr>
          </a:p>
        </p:txBody>
      </p:sp>
      <p:sp>
        <p:nvSpPr>
          <p:cNvPr id="5" name="TextBox 4"/>
          <p:cNvSpPr txBox="1"/>
          <p:nvPr/>
        </p:nvSpPr>
        <p:spPr>
          <a:xfrm>
            <a:off x="1643042" y="2857496"/>
            <a:ext cx="7000924" cy="3139321"/>
          </a:xfrm>
          <a:prstGeom prst="rect">
            <a:avLst/>
          </a:prstGeom>
          <a:noFill/>
        </p:spPr>
        <p:txBody>
          <a:bodyPr wrap="square" rtlCol="0">
            <a:spAutoFit/>
          </a:bodyPr>
          <a:lstStyle/>
          <a:p>
            <a:pPr>
              <a:buFontTx/>
              <a:buChar char="-"/>
            </a:pPr>
            <a:r>
              <a:rPr lang="en-US" dirty="0" smtClean="0"/>
              <a:t> </a:t>
            </a:r>
            <a:r>
              <a:rPr lang="en-US" dirty="0" smtClean="0">
                <a:latin typeface="Arial Rounded MT Bold" pitchFamily="34" charset="0"/>
              </a:rPr>
              <a:t>5 SEATS COST </a:t>
            </a:r>
            <a:r>
              <a:rPr lang="en-US" dirty="0" smtClean="0">
                <a:latin typeface="Arial Rounded MT Bold" pitchFamily="34" charset="0"/>
              </a:rPr>
              <a:t>Rs.142500/-  </a:t>
            </a:r>
            <a:r>
              <a:rPr lang="en-IN" dirty="0" smtClean="0">
                <a:latin typeface="Arial Rounded MT Bold" pitchFamily="34" charset="0"/>
              </a:rPr>
              <a:t>+18% </a:t>
            </a:r>
            <a:r>
              <a:rPr lang="en-IN" dirty="0" smtClean="0">
                <a:latin typeface="Arial Rounded MT Bold" pitchFamily="34" charset="0"/>
              </a:rPr>
              <a:t>GST(per seat </a:t>
            </a:r>
            <a:r>
              <a:rPr lang="en-US" dirty="0" smtClean="0">
                <a:latin typeface="Arial Rounded MT Bold" pitchFamily="34" charset="0"/>
              </a:rPr>
              <a:t>Rs.</a:t>
            </a:r>
            <a:r>
              <a:rPr lang="en-IN" dirty="0" smtClean="0">
                <a:latin typeface="Arial Rounded MT Bold" pitchFamily="34" charset="0"/>
              </a:rPr>
              <a:t>28,500)</a:t>
            </a:r>
          </a:p>
          <a:p>
            <a:pPr>
              <a:buFontTx/>
              <a:buChar char="-"/>
            </a:pPr>
            <a:endParaRPr lang="en-IN" dirty="0" smtClean="0">
              <a:latin typeface="Arial Rounded MT Bold" pitchFamily="34" charset="0"/>
            </a:endParaRPr>
          </a:p>
          <a:p>
            <a:pPr>
              <a:buFontTx/>
              <a:buChar char="-"/>
            </a:pPr>
            <a:r>
              <a:rPr lang="en-US" dirty="0" smtClean="0">
                <a:latin typeface="Arial Rounded MT Bold" pitchFamily="34" charset="0"/>
              </a:rPr>
              <a:t>REQUIRED MINIMUM 5 SEATS</a:t>
            </a:r>
          </a:p>
          <a:p>
            <a:pPr>
              <a:buFontTx/>
              <a:buChar char="-"/>
            </a:pPr>
            <a:endParaRPr lang="en-US" dirty="0" smtClean="0">
              <a:latin typeface="Arial Rounded MT Bold" pitchFamily="34" charset="0"/>
            </a:endParaRPr>
          </a:p>
          <a:p>
            <a:pPr>
              <a:buFontTx/>
              <a:buChar char="-"/>
            </a:pPr>
            <a:r>
              <a:rPr lang="en-US" dirty="0" smtClean="0">
                <a:latin typeface="Arial Rounded MT Bold" pitchFamily="34" charset="0"/>
              </a:rPr>
              <a:t>AMOUNT </a:t>
            </a:r>
            <a:r>
              <a:rPr lang="en-US" dirty="0" smtClean="0">
                <a:latin typeface="Arial Rounded MT Bold" pitchFamily="34" charset="0"/>
              </a:rPr>
              <a:t>IS REFUNDABLE AFTER ELEVEN MONTHS</a:t>
            </a:r>
          </a:p>
          <a:p>
            <a:pPr>
              <a:buFontTx/>
              <a:buChar char="-"/>
            </a:pPr>
            <a:endParaRPr lang="en-US" dirty="0" smtClean="0">
              <a:latin typeface="Arial Rounded MT Bold" pitchFamily="34" charset="0"/>
            </a:endParaRPr>
          </a:p>
          <a:p>
            <a:pPr>
              <a:buFontTx/>
              <a:buChar char="-"/>
            </a:pPr>
            <a:r>
              <a:rPr lang="en-US" dirty="0" smtClean="0">
                <a:latin typeface="Arial Rounded MT Bold" pitchFamily="34" charset="0"/>
              </a:rPr>
              <a:t>11 MONTHS LEGAL AGREEMENT WILL BE DONE ON                       STAMP PAPER WITH ALL VALID DOCUMENTS</a:t>
            </a:r>
          </a:p>
          <a:p>
            <a:endParaRPr lang="en-US" dirty="0">
              <a:latin typeface="Arial Rounded MT Bold" pitchFamily="34" charset="0"/>
            </a:endParaRPr>
          </a:p>
          <a:p>
            <a:r>
              <a:rPr lang="en-US" dirty="0" smtClean="0">
                <a:latin typeface="Arial Rounded MT Bold" pitchFamily="34" charset="0"/>
              </a:rPr>
              <a:t>- LC/BANK GUARANTEE,PDC ONLY PROVIDED FOR 10 PC</a:t>
            </a:r>
            <a:endParaRPr lang="en-IN" dirty="0" smtClean="0">
              <a:latin typeface="Arial Rounded MT Bold" pitchFamily="34" charset="0"/>
            </a:endParaRPr>
          </a:p>
          <a:p>
            <a:pPr>
              <a:buFontTx/>
              <a:buChar cha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928662" y="1071546"/>
            <a:ext cx="2286016" cy="1143008"/>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1142976" y="1571612"/>
            <a:ext cx="1643074" cy="400110"/>
          </a:xfrm>
          <a:prstGeom prst="rect">
            <a:avLst/>
          </a:prstGeom>
          <a:noFill/>
        </p:spPr>
        <p:txBody>
          <a:bodyPr wrap="square" rtlCol="0">
            <a:spAutoFit/>
          </a:bodyPr>
          <a:lstStyle/>
          <a:p>
            <a:r>
              <a:rPr lang="en-US" sz="2000" u="sng" dirty="0" smtClean="0">
                <a:latin typeface="Arial Rounded MT Bold" pitchFamily="34" charset="0"/>
              </a:rPr>
              <a:t>SERVICES</a:t>
            </a:r>
            <a:endParaRPr lang="en-IN" sz="2000" u="sng" dirty="0">
              <a:latin typeface="Arial Rounded MT Bold" pitchFamily="34" charset="0"/>
            </a:endParaRPr>
          </a:p>
        </p:txBody>
      </p:sp>
      <p:sp>
        <p:nvSpPr>
          <p:cNvPr id="10" name="TextBox 9"/>
          <p:cNvSpPr txBox="1"/>
          <p:nvPr/>
        </p:nvSpPr>
        <p:spPr>
          <a:xfrm>
            <a:off x="2571737" y="2143116"/>
            <a:ext cx="5357850" cy="2862322"/>
          </a:xfrm>
          <a:prstGeom prst="rect">
            <a:avLst/>
          </a:prstGeom>
          <a:noFill/>
        </p:spPr>
        <p:txBody>
          <a:bodyPr wrap="square" rtlCol="0">
            <a:spAutoFit/>
          </a:bodyPr>
          <a:lstStyle/>
          <a:p>
            <a:endParaRPr lang="en-US" sz="2000" dirty="0" smtClean="0">
              <a:latin typeface="Arial Rounded MT Bold" pitchFamily="34" charset="0"/>
            </a:endParaRPr>
          </a:p>
          <a:p>
            <a:r>
              <a:rPr lang="en-US" sz="2000" dirty="0" smtClean="0">
                <a:latin typeface="Arial Rounded MT Bold" pitchFamily="34" charset="0"/>
              </a:rPr>
              <a:t>- EXTRA SOFTWARE FOR DATA TRACKING RECORDS</a:t>
            </a:r>
          </a:p>
          <a:p>
            <a:endParaRPr lang="en-US" sz="2000" dirty="0" smtClean="0">
              <a:latin typeface="Arial Rounded MT Bold" pitchFamily="34" charset="0"/>
            </a:endParaRPr>
          </a:p>
          <a:p>
            <a:r>
              <a:rPr lang="en-US" sz="2000" dirty="0" smtClean="0">
                <a:latin typeface="Arial Rounded MT Bold" pitchFamily="34" charset="0"/>
              </a:rPr>
              <a:t>- ONLINE TRAINING</a:t>
            </a:r>
          </a:p>
          <a:p>
            <a:endParaRPr lang="en-US" sz="2000" dirty="0" smtClean="0">
              <a:latin typeface="Arial Rounded MT Bold" pitchFamily="34" charset="0"/>
            </a:endParaRPr>
          </a:p>
          <a:p>
            <a:pPr>
              <a:buFontTx/>
              <a:buChar char="-"/>
            </a:pPr>
            <a:r>
              <a:rPr lang="en-US" sz="2000" dirty="0" smtClean="0">
                <a:latin typeface="Arial Rounded MT Bold" pitchFamily="34" charset="0"/>
              </a:rPr>
              <a:t> COMPLETE TECHNICAL SUPPORT</a:t>
            </a:r>
          </a:p>
          <a:p>
            <a:pPr>
              <a:buFontTx/>
              <a:buChar char="-"/>
            </a:pPr>
            <a:endParaRPr lang="en-US" sz="2000" dirty="0" smtClean="0">
              <a:latin typeface="Arial Rounded MT Bold" pitchFamily="34" charset="0"/>
            </a:endParaRPr>
          </a:p>
          <a:p>
            <a:pPr>
              <a:buFontTx/>
              <a:buChar char="-"/>
            </a:pPr>
            <a:r>
              <a:rPr lang="en-US" sz="2000" dirty="0" smtClean="0">
                <a:latin typeface="Arial Rounded MT Bold" pitchFamily="34" charset="0"/>
              </a:rPr>
              <a:t> PROVIDE HIRING SUPPORT ALSO</a:t>
            </a:r>
            <a:endParaRPr lang="en-IN" sz="2000" dirty="0">
              <a:latin typeface="Arial Rounded MT Bold" pitchFamily="34" charset="0"/>
            </a:endParaRPr>
          </a:p>
        </p:txBody>
      </p:sp>
      <p:sp>
        <p:nvSpPr>
          <p:cNvPr id="11" name="Cube 10"/>
          <p:cNvSpPr/>
          <p:nvPr/>
        </p:nvSpPr>
        <p:spPr>
          <a:xfrm>
            <a:off x="857224" y="5500702"/>
            <a:ext cx="1000132" cy="858962"/>
          </a:xfrm>
          <a:prstGeom prst="cub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857224" y="5857892"/>
            <a:ext cx="1500198" cy="369332"/>
          </a:xfrm>
          <a:prstGeom prst="rect">
            <a:avLst/>
          </a:prstGeom>
          <a:noFill/>
        </p:spPr>
        <p:txBody>
          <a:bodyPr wrap="square" rtlCol="0">
            <a:spAutoFit/>
          </a:bodyPr>
          <a:lstStyle/>
          <a:p>
            <a:r>
              <a:rPr lang="en-US" u="sng" dirty="0" smtClean="0">
                <a:latin typeface="Arial Rounded MT Bold" pitchFamily="34" charset="0"/>
              </a:rPr>
              <a:t>NOTE</a:t>
            </a:r>
            <a:endParaRPr lang="en-IN" u="sng" dirty="0">
              <a:latin typeface="Arial Rounded MT Bold" pitchFamily="34" charset="0"/>
            </a:endParaRPr>
          </a:p>
        </p:txBody>
      </p:sp>
      <p:sp>
        <p:nvSpPr>
          <p:cNvPr id="16" name="TextBox 15"/>
          <p:cNvSpPr txBox="1"/>
          <p:nvPr/>
        </p:nvSpPr>
        <p:spPr>
          <a:xfrm>
            <a:off x="2214546" y="5643578"/>
            <a:ext cx="6643702" cy="600164"/>
          </a:xfrm>
          <a:prstGeom prst="rect">
            <a:avLst/>
          </a:prstGeom>
          <a:noFill/>
        </p:spPr>
        <p:txBody>
          <a:bodyPr wrap="square" rtlCol="0">
            <a:spAutoFit/>
          </a:bodyPr>
          <a:lstStyle/>
          <a:p>
            <a:r>
              <a:rPr lang="en-US" sz="1100" b="1" dirty="0" smtClean="0">
                <a:latin typeface="Aparajita" pitchFamily="34" charset="0"/>
                <a:cs typeface="Aparajita" pitchFamily="34" charset="0"/>
              </a:rPr>
              <a:t>NET CONNECTIVITY IS REQUIRED.SOFTWARE,SERVICES,ONSITE TRAINING AND SERVER  PROVIDED FROM OUR SIDE.AGREEMENT IS DONE BY THE COMPANY’S SIDE AND WILL BE GENERATED ON STAMP PAPER,A LEGAL AGREEMENT,AMOUNT  WILL BE NON REFUNDABLE AND NEGOTIABLE.</a:t>
            </a:r>
            <a:endParaRPr lang="en-IN" sz="1100" b="1"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970</Words>
  <Application>Microsoft Office PowerPoint</Application>
  <PresentationFormat>On-screen Show (4:3)</PresentationFormat>
  <Paragraphs>241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BGASS ENTERPRISES PVT.LTD.</vt:lpstr>
      <vt:lpstr>INTRODUCTION </vt:lpstr>
      <vt:lpstr>Slide 3</vt:lpstr>
      <vt:lpstr>Slide 4</vt:lpstr>
      <vt:lpstr>Slide 5</vt:lpstr>
      <vt:lpstr>ONLINE COPY PASTE PROJECT</vt:lpstr>
      <vt:lpstr>Slide 7</vt:lpstr>
      <vt:lpstr>Slide 8</vt:lpstr>
      <vt:lpstr>Slide 9</vt:lpstr>
      <vt:lpstr>Slide 10</vt:lpstr>
      <vt:lpstr>Slide 11</vt:lpstr>
      <vt:lpstr>Slide 12</vt:lpstr>
      <vt:lpstr>Slide 13</vt:lpstr>
      <vt:lpstr>Slide 14</vt:lpstr>
      <vt:lpstr>Slide 15</vt:lpstr>
      <vt:lpstr>Slide 16</vt:lpstr>
      <vt:lpstr>Slide 17</vt:lpstr>
      <vt:lpstr>RESOURCE MANAGEMENT</vt:lpstr>
      <vt:lpstr>Slide 19</vt:lpstr>
      <vt:lpstr>Slide 20</vt:lpstr>
      <vt:lpstr>MEDICAL INSURANCE</vt:lpstr>
      <vt:lpstr>Slide 22</vt:lpstr>
      <vt:lpstr>Slide 23</vt:lpstr>
      <vt:lpstr>MORTGAGE</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BGASS ENTERPRISES PVT.LTD.</dc:title>
  <dc:creator>Amazng</dc:creator>
  <cp:lastModifiedBy>Admin</cp:lastModifiedBy>
  <cp:revision>58</cp:revision>
  <dcterms:created xsi:type="dcterms:W3CDTF">2020-10-20T10:25:29Z</dcterms:created>
  <dcterms:modified xsi:type="dcterms:W3CDTF">2020-12-17T10:23:19Z</dcterms:modified>
</cp:coreProperties>
</file>